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15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AFBE-DEEC-4DDD-94D7-633C4A7B4219}" type="datetimeFigureOut">
              <a:rPr lang="pt-PT" smtClean="0"/>
              <a:t>26-10-2014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4F08E-68DE-4ACF-853D-13E7C646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7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F08E-68DE-4ACF-853D-13E7C646AC3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57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F08E-68DE-4ACF-853D-13E7C646AC3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57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4F08E-68DE-4ACF-853D-13E7C646AC3D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57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1862-4FD8-4CDF-B4F6-8C7EFE7CAF90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23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3D-46B1-44AD-885C-6ABFF3CA38EC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665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B383-5AAC-4214-BAB7-7034C795323A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518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6AC2-3D58-4E69-90A7-AD08DF74EB09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387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559C-35F5-4C5F-B456-12F9B1A992A2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129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EC79-4E15-4E47-BA39-368CE9131C15}" type="datetime1">
              <a:rPr lang="pt-PT" smtClean="0"/>
              <a:t>26-10-2014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538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59-BC7D-4035-BE77-83693750AA6C}" type="datetime1">
              <a:rPr lang="pt-PT" smtClean="0"/>
              <a:t>26-10-2014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8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8EDE-31AD-41EB-AFA1-F210CB9A1A75}" type="datetime1">
              <a:rPr lang="pt-PT" smtClean="0"/>
              <a:t>26-10-2014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66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53A4-63AC-4623-B09E-DF52C3052489}" type="datetime1">
              <a:rPr lang="pt-PT" smtClean="0"/>
              <a:t>26-10-2014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276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BC38-F8DE-4FB0-BD4F-824C8FF9D108}" type="datetime1">
              <a:rPr lang="pt-PT" smtClean="0"/>
              <a:t>26-10-2014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40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866C-552A-41ED-8DD8-9B30A5D66704}" type="datetime1">
              <a:rPr lang="pt-PT" smtClean="0"/>
              <a:t>26-10-2014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30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AC4F-DD5A-4DFD-84DD-C00C87A95613}" type="datetime1">
              <a:rPr lang="pt-PT" smtClean="0"/>
              <a:t>26-10-2014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4397-6E46-4CF3-A7CB-90600ACC2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337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telo.com.br/pt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parlacom.net.br/p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dingquest.com/" TargetMode="External"/><Relationship Id="rId13" Type="http://schemas.openxmlformats.org/officeDocument/2006/relationships/hyperlink" Target="mailto:sales@parlacom.net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sales@leadingquest.com" TargetMode="External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4.jpeg"/><Relationship Id="rId5" Type="http://schemas.openxmlformats.org/officeDocument/2006/relationships/image" Target="../media/image3.png"/><Relationship Id="rId15" Type="http://schemas.openxmlformats.org/officeDocument/2006/relationships/image" Target="../media/image16.jpe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3.jpeg"/><Relationship Id="rId14" Type="http://schemas.openxmlformats.org/officeDocument/2006/relationships/hyperlink" Target="http://www.parlacom.net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0" y="8594608"/>
            <a:ext cx="6858000" cy="549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3935"/>
            <a:ext cx="173831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25" y="23935"/>
            <a:ext cx="483567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90" y="104168"/>
            <a:ext cx="497518" cy="68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2492896" y="17951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</a:rPr>
              <a:t>LeadingQuest </a:t>
            </a:r>
            <a:r>
              <a:rPr lang="pt-PT" sz="2800" b="1" dirty="0" smtClean="0">
                <a:solidFill>
                  <a:schemeClr val="bg1"/>
                </a:solidFill>
              </a:rPr>
              <a:t>LLC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16632" y="936748"/>
            <a:ext cx="6624736" cy="760731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07914"/>
            <a:ext cx="2808311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404664" y="1115616"/>
            <a:ext cx="1840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LeadingQuest LLC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5377" y="1475656"/>
            <a:ext cx="29835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LeadingQuest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empresa provedora de tecnologia avançada de telecomunicações de dados e voz, fornece sistemas de telefonia corporativa como Centrais </a:t>
            </a:r>
            <a:r>
              <a:rPr lang="pt-PT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telefônicas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soluções de </a:t>
            </a:r>
            <a:r>
              <a:rPr lang="pt-PT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plataformas de gestão de dados M2M; retaguarda e infraestrutura para operadoras MVNO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Fundada 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2004 na </a:t>
            </a:r>
            <a:r>
              <a:rPr lang="pt-PT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EUA, pelo brasileiro </a:t>
            </a:r>
            <a:r>
              <a:rPr lang="pt-PT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Clovis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Lacerda, a LeadingQuest se utiliza da sua experiência global para fornecer serviços de alta tecnologia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Brasil, a LeadingQuest opera com as suas associadas  </a:t>
            </a:r>
            <a:r>
              <a:rPr lang="pt-PT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Parlacom LTDA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fornecedora de serviços M2M, e com a  </a:t>
            </a:r>
            <a:r>
              <a:rPr lang="pt-PT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Datelo LTDA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empresa STFC e SCM nos mercados de telefonia fixa e celular, através de MVNO.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744185"/>
            <a:ext cx="995612" cy="33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4744184"/>
            <a:ext cx="1062451" cy="33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upo 16"/>
          <p:cNvGrpSpPr/>
          <p:nvPr/>
        </p:nvGrpSpPr>
        <p:grpSpPr>
          <a:xfrm>
            <a:off x="157385" y="5167708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18" name="Rectângulo arredondado 17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ângulo 18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Investimentos</a:t>
              </a:r>
              <a:r>
                <a:rPr lang="en-US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 </a:t>
              </a:r>
              <a:r>
                <a:rPr lang="en-US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mais</a:t>
              </a:r>
              <a:r>
                <a:rPr lang="en-US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 3 </a:t>
              </a:r>
              <a:r>
                <a:rPr lang="en-US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milh</a:t>
              </a:r>
              <a:r>
                <a:rPr lang="pt-BR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õe</a:t>
              </a:r>
              <a:r>
                <a:rPr lang="en-US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 de </a:t>
              </a:r>
              <a:r>
                <a:rPr lang="en-US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dólares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110938" y="7072288"/>
            <a:ext cx="3318062" cy="884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Engenheiros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Inglaterra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Índia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Canadá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Polônia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China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Equipes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vendas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 Brasil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</a:t>
            </a:r>
            <a:r>
              <a:rPr lang="pt-BR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çõe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e R&amp;D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EUA, </a:t>
            </a:r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Índia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Filipinas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157385" y="5652120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34" name="Rectângulo arredondado 33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ctângulo 34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Faturamento</a:t>
              </a: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2014 </a:t>
              </a:r>
              <a:r>
                <a:rPr lang="pt-PT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projetado</a:t>
              </a: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em </a:t>
              </a:r>
              <a:r>
                <a:rPr lang="pt-PT" sz="11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pt-PT" sz="11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R$ 1.400.000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57385" y="6156176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37" name="Rectângulo arredondado 36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ângulo 37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Taxa de crescimento histórico de 50% ao ano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157385" y="6660232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40" name="Rectângulo arredondado 39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tângulo 40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Equipes no Brasil e exterior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157385" y="7904012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43" name="Rectângulo arredondado 42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ângulo 43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Canais comerciais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8" name="CaixaDeTexto 47"/>
          <p:cNvSpPr txBox="1"/>
          <p:nvPr/>
        </p:nvSpPr>
        <p:spPr>
          <a:xfrm>
            <a:off x="116632" y="8294683"/>
            <a:ext cx="3318062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 no Brasil (Value Added Resellers)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862727" y="899592"/>
            <a:ext cx="259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Presença no Brasil</a:t>
            </a:r>
            <a:endParaRPr lang="pt-PT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645024" y="1158438"/>
            <a:ext cx="302433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telefonia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Central IPBX – LQ2000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200 mil chips M2M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Centers (EUA) com 30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servidores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dedicados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40 Terabytes de dados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trafegados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mensalmente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100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milh</a:t>
            </a: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õ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conex</a:t>
            </a: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õ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realizadas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mensalmente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5 mil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diretos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indiretos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Interconex</a:t>
            </a: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ã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com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operadoras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Brasileiras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algumas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internacionais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VIVO (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incluindo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SmartCenter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CTBC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Optimus/Jasper (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internacional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Vodafone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3" name="Grupo 52"/>
          <p:cNvGrpSpPr/>
          <p:nvPr/>
        </p:nvGrpSpPr>
        <p:grpSpPr>
          <a:xfrm>
            <a:off x="3501008" y="4644008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54" name="Rectângulo arredondado 53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ângulo 54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Oportunidades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6" name="CaixaDeTexto 55"/>
          <p:cNvSpPr txBox="1"/>
          <p:nvPr/>
        </p:nvSpPr>
        <p:spPr>
          <a:xfrm>
            <a:off x="3573016" y="5076056"/>
            <a:ext cx="31683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Mercado MVNO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Grandes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empresas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M2M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Entrada de multinacionais no Brasil (Europa e EUA)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pt-PT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Ventures com empresas internacionais</a:t>
            </a:r>
          </a:p>
        </p:txBody>
      </p:sp>
      <p:grpSp>
        <p:nvGrpSpPr>
          <p:cNvPr id="58" name="Grupo 57"/>
          <p:cNvGrpSpPr/>
          <p:nvPr/>
        </p:nvGrpSpPr>
        <p:grpSpPr>
          <a:xfrm>
            <a:off x="3501008" y="6228184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59" name="Rectângulo arredondado 58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ângulo 59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Vantagens Competitivas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4" name="CaixaDeTexto 63"/>
          <p:cNvSpPr txBox="1"/>
          <p:nvPr/>
        </p:nvSpPr>
        <p:spPr>
          <a:xfrm>
            <a:off x="3573016" y="6660232"/>
            <a:ext cx="3168352" cy="193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Única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integrada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Telefonia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M2M, MVNO, VoIP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Única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integrada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</a:t>
            </a:r>
            <a:r>
              <a:rPr lang="en-US" sz="105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operadoras,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incluindo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Vivo,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SmartCenter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Jasper, 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gestão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SensorLogic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Gemalto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Equipes de engenharia e R&amp;D em mercados do primeiro mundo. </a:t>
            </a:r>
            <a:r>
              <a:rPr lang="pt-PT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MVNO’s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nos EUA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 inteiramente modular e disponível “na nuvem” ou em servidores dedicados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1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634997" y="8684638"/>
            <a:ext cx="26023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solidFill>
                  <a:schemeClr val="bg1"/>
                </a:solidFill>
              </a:rPr>
              <a:t>LeadingQuest – USA &amp; </a:t>
            </a:r>
            <a:r>
              <a:rPr lang="pt-PT" sz="1600" b="1" dirty="0" err="1">
                <a:solidFill>
                  <a:schemeClr val="bg1"/>
                </a:solidFill>
              </a:rPr>
              <a:t>Brazil</a:t>
            </a:r>
            <a:endParaRPr lang="pt-P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ângulo 47"/>
          <p:cNvSpPr/>
          <p:nvPr/>
        </p:nvSpPr>
        <p:spPr>
          <a:xfrm>
            <a:off x="0" y="8594608"/>
            <a:ext cx="6858000" cy="549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3" name="Rectângulo 52"/>
          <p:cNvSpPr/>
          <p:nvPr/>
        </p:nvSpPr>
        <p:spPr>
          <a:xfrm>
            <a:off x="3634997" y="8684638"/>
            <a:ext cx="26023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solidFill>
                  <a:schemeClr val="bg1"/>
                </a:solidFill>
              </a:rPr>
              <a:t>LeadingQuest – USA &amp; </a:t>
            </a:r>
            <a:r>
              <a:rPr lang="pt-PT" sz="1600" b="1" dirty="0" err="1">
                <a:solidFill>
                  <a:schemeClr val="bg1"/>
                </a:solidFill>
              </a:rPr>
              <a:t>Brazil</a:t>
            </a:r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3935"/>
            <a:ext cx="173831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25" y="23935"/>
            <a:ext cx="483567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90" y="104168"/>
            <a:ext cx="497518" cy="68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16632" y="899592"/>
            <a:ext cx="6624736" cy="758188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971600"/>
            <a:ext cx="2808311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404664" y="1043608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Produtos e Serviços</a:t>
            </a:r>
            <a:endParaRPr lang="pt-PT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517425" y="1527478"/>
            <a:ext cx="2755747" cy="648072"/>
            <a:chOff x="0" y="0"/>
            <a:chExt cx="8060433" cy="623610"/>
          </a:xfrm>
          <a:scene3d>
            <a:camera prst="orthographicFront"/>
            <a:lightRig rig="flat" dir="t"/>
          </a:scene3d>
        </p:grpSpPr>
        <p:sp>
          <p:nvSpPr>
            <p:cNvPr id="18" name="Rectângulo arredondado 17"/>
            <p:cNvSpPr/>
            <p:nvPr/>
          </p:nvSpPr>
          <p:spPr>
            <a:xfrm>
              <a:off x="0" y="0"/>
              <a:ext cx="8060433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ângulo 18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Parla </a:t>
              </a:r>
              <a:r>
                <a:rPr lang="pt-PT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VoI</a:t>
              </a:r>
              <a:r>
                <a:rPr lang="pt-PT" sz="1100" b="1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</a:t>
              </a:r>
              <a:endParaRPr lang="pt-PT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1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Soluções de </a:t>
              </a:r>
              <a:r>
                <a:rPr lang="pt-PT" sz="1000" dirty="0" err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Call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000" dirty="0" err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Center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e PBX IP</a:t>
              </a:r>
              <a:endParaRPr lang="en-US" sz="1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6" name="Oval 45"/>
          <p:cNvSpPr/>
          <p:nvPr/>
        </p:nvSpPr>
        <p:spPr>
          <a:xfrm>
            <a:off x="169197" y="1507292"/>
            <a:ext cx="625272" cy="688444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9" name="Picture 126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4265746"/>
            <a:ext cx="2307000" cy="109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CaixaDeTexto 46"/>
          <p:cNvSpPr txBox="1"/>
          <p:nvPr/>
        </p:nvSpPr>
        <p:spPr>
          <a:xfrm>
            <a:off x="404664" y="2163068"/>
            <a:ext cx="285810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Conjunto de produtos e serviços para soluções de telefonia IP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Telefônica digital, modelo LQ2000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PBX Virtual &amp; Call Center Virtual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Públicos de 60 países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Cartão telefônico Pré-Pago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SEGUALI  - Siga-me Inteligente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Conferências telefônicas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Broadcast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Projetos Especiais: Call Centers, URA inteligente, consultoria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0" name="Grupo 49"/>
          <p:cNvGrpSpPr/>
          <p:nvPr/>
        </p:nvGrpSpPr>
        <p:grpSpPr>
          <a:xfrm>
            <a:off x="404664" y="5399938"/>
            <a:ext cx="2880320" cy="600315"/>
            <a:chOff x="0" y="0"/>
            <a:chExt cx="8060433" cy="623610"/>
          </a:xfrm>
          <a:scene3d>
            <a:camera prst="orthographicFront"/>
            <a:lightRig rig="flat" dir="t"/>
          </a:scene3d>
        </p:grpSpPr>
        <p:sp>
          <p:nvSpPr>
            <p:cNvPr id="57" name="Rectângulo arredondado 56"/>
            <p:cNvSpPr/>
            <p:nvPr/>
          </p:nvSpPr>
          <p:spPr>
            <a:xfrm>
              <a:off x="0" y="0"/>
              <a:ext cx="8060433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ctângulo 60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Parla MVNO</a:t>
              </a:r>
              <a:endParaRPr lang="pt-PT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1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Operadora virtual de telefonia</a:t>
              </a:r>
              <a:b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celular</a:t>
              </a:r>
              <a:endParaRPr lang="en-US" sz="1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2" name="Oval 61"/>
          <p:cNvSpPr/>
          <p:nvPr/>
        </p:nvSpPr>
        <p:spPr>
          <a:xfrm>
            <a:off x="225816" y="5396568"/>
            <a:ext cx="626400" cy="687600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CaixaDeTexto 65"/>
          <p:cNvSpPr txBox="1"/>
          <p:nvPr/>
        </p:nvSpPr>
        <p:spPr>
          <a:xfrm>
            <a:off x="354876" y="6934904"/>
            <a:ext cx="3074124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Suporte a APN’s dedicadas e compartilhadas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VPN com todas as operadoras Brasileiras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Controle de banda e gestão de tráfego através de firewall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 privados e fixos em ambiente seguro, com Intranet corporativa em VPN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7" name="Grupo 66"/>
          <p:cNvGrpSpPr/>
          <p:nvPr/>
        </p:nvGrpSpPr>
        <p:grpSpPr>
          <a:xfrm>
            <a:off x="383073" y="5399938"/>
            <a:ext cx="2880320" cy="600315"/>
            <a:chOff x="0" y="0"/>
            <a:chExt cx="8060433" cy="623610"/>
          </a:xfrm>
          <a:scene3d>
            <a:camera prst="orthographicFront"/>
            <a:lightRig rig="flat" dir="t"/>
          </a:scene3d>
        </p:grpSpPr>
        <p:sp>
          <p:nvSpPr>
            <p:cNvPr id="68" name="Rectângulo arredondado 67"/>
            <p:cNvSpPr/>
            <p:nvPr/>
          </p:nvSpPr>
          <p:spPr>
            <a:xfrm>
              <a:off x="0" y="0"/>
              <a:ext cx="8060433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ectângulo 68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Parla MVNO</a:t>
              </a:r>
              <a:endParaRPr lang="pt-PT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1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Operadora virtual de telefonia</a:t>
              </a:r>
              <a:b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celular</a:t>
              </a:r>
              <a:endParaRPr lang="en-US" sz="1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0" name="Oval 69"/>
          <p:cNvSpPr/>
          <p:nvPr/>
        </p:nvSpPr>
        <p:spPr>
          <a:xfrm>
            <a:off x="204225" y="5396568"/>
            <a:ext cx="626400" cy="687600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1" name="Grupo 70"/>
          <p:cNvGrpSpPr/>
          <p:nvPr/>
        </p:nvGrpSpPr>
        <p:grpSpPr>
          <a:xfrm>
            <a:off x="404664" y="6264034"/>
            <a:ext cx="2880320" cy="600315"/>
            <a:chOff x="0" y="0"/>
            <a:chExt cx="8060433" cy="623610"/>
          </a:xfrm>
          <a:scene3d>
            <a:camera prst="orthographicFront"/>
            <a:lightRig rig="flat" dir="t"/>
          </a:scene3d>
        </p:grpSpPr>
        <p:sp>
          <p:nvSpPr>
            <p:cNvPr id="72" name="Rectângulo arredondado 71"/>
            <p:cNvSpPr/>
            <p:nvPr/>
          </p:nvSpPr>
          <p:spPr>
            <a:xfrm>
              <a:off x="0" y="0"/>
              <a:ext cx="8060433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ectângulo 72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Parla M2M</a:t>
              </a:r>
              <a:endParaRPr lang="pt-PT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1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Gestão completa de chips</a:t>
              </a:r>
              <a:b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3G/4G/GPRS de M2M</a:t>
              </a:r>
              <a:endParaRPr lang="en-US" sz="1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5" name="Oval 74"/>
          <p:cNvSpPr/>
          <p:nvPr/>
        </p:nvSpPr>
        <p:spPr>
          <a:xfrm>
            <a:off x="199836" y="6247880"/>
            <a:ext cx="708884" cy="641565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CaixaDeTexto 75"/>
          <p:cNvSpPr txBox="1"/>
          <p:nvPr/>
        </p:nvSpPr>
        <p:spPr>
          <a:xfrm>
            <a:off x="3572263" y="1043608"/>
            <a:ext cx="307412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100% na web para gestão online de chips SIM e equipamentos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Conjunto de APIs para integração com aplicativos (CRM, ERP, E-commerce)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Garantia de receita para operadoras e clientes, eliminando fraude e desperdícios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7" name="Grupo 76"/>
          <p:cNvGrpSpPr/>
          <p:nvPr/>
        </p:nvGrpSpPr>
        <p:grpSpPr>
          <a:xfrm>
            <a:off x="3789040" y="2411760"/>
            <a:ext cx="2880320" cy="847762"/>
            <a:chOff x="0" y="0"/>
            <a:chExt cx="8060433" cy="623610"/>
          </a:xfrm>
          <a:scene3d>
            <a:camera prst="orthographicFront"/>
            <a:lightRig rig="flat" dir="t"/>
          </a:scene3d>
        </p:grpSpPr>
        <p:sp>
          <p:nvSpPr>
            <p:cNvPr id="78" name="Rectângulo arredondado 77"/>
            <p:cNvSpPr/>
            <p:nvPr/>
          </p:nvSpPr>
          <p:spPr>
            <a:xfrm>
              <a:off x="0" y="0"/>
              <a:ext cx="8060433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Rectângulo 78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</a:t>
              </a:r>
              <a:r>
                <a:rPr lang="pt-PT" sz="1100" b="1" kern="1200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Mercurius</a:t>
              </a:r>
              <a:endParaRPr lang="pt-PT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pt-PT" sz="11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Retaguarda operacional para </a:t>
              </a:r>
              <a:b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provedores </a:t>
              </a:r>
              <a:r>
                <a:rPr lang="pt-PT" sz="1000" dirty="0" err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VoIP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pt-PT" sz="1000" dirty="0" err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MVNO’s</a:t>
              </a: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  <a:b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pt-PT" sz="1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operadores de M2M</a:t>
              </a:r>
              <a:endParaRPr lang="en-US" sz="1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81" name="Oval 80"/>
          <p:cNvSpPr/>
          <p:nvPr/>
        </p:nvSpPr>
        <p:spPr>
          <a:xfrm>
            <a:off x="3465330" y="2453144"/>
            <a:ext cx="820320" cy="806378"/>
          </a:xfrm>
          <a:prstGeom prst="ellipse">
            <a:avLst/>
          </a:prstGeom>
          <a:blipFill rotWithShape="1">
            <a:blip r:embed="rId11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CaixaDeTexto 41"/>
          <p:cNvSpPr txBox="1"/>
          <p:nvPr/>
        </p:nvSpPr>
        <p:spPr>
          <a:xfrm>
            <a:off x="3647376" y="34198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de Retaguarda Operacional</a:t>
            </a:r>
            <a:endParaRPr lang="pt-PT" sz="1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3" name="Picture 4" descr="Mercuriu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079" y="3923928"/>
            <a:ext cx="2615569" cy="177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CaixaDeTexto 43"/>
          <p:cNvSpPr txBox="1"/>
          <p:nvPr/>
        </p:nvSpPr>
        <p:spPr>
          <a:xfrm>
            <a:off x="3645024" y="5735161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Mercado Alvo</a:t>
            </a:r>
            <a:endParaRPr lang="pt-PT" sz="1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867563" y="6083151"/>
            <a:ext cx="272978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Provedores VoIP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Provedores M2M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MVNO’s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645024" y="674327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Vantagens</a:t>
            </a:r>
            <a:endParaRPr lang="pt-PT" sz="1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67563" y="7075437"/>
            <a:ext cx="2729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baseado 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Modularizado e rico em APIs para interfaces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Multi-empresa e multi-revendas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Facilmente disponibilizado em White Label ou co-branding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Suporte a MVNO’s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E-Commerce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2</a:t>
            </a:fld>
            <a:endParaRPr lang="pt-PT"/>
          </a:p>
        </p:txBody>
      </p:sp>
      <p:sp>
        <p:nvSpPr>
          <p:cNvPr id="41" name="Rectângulo 40"/>
          <p:cNvSpPr/>
          <p:nvPr/>
        </p:nvSpPr>
        <p:spPr>
          <a:xfrm>
            <a:off x="2492896" y="17951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</a:rPr>
              <a:t>LeadingQuest </a:t>
            </a:r>
            <a:r>
              <a:rPr lang="pt-PT" sz="2800" b="1" dirty="0" smtClean="0">
                <a:solidFill>
                  <a:schemeClr val="bg1"/>
                </a:solidFill>
              </a:rPr>
              <a:t>LLC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ângulo 38"/>
          <p:cNvSpPr/>
          <p:nvPr/>
        </p:nvSpPr>
        <p:spPr>
          <a:xfrm>
            <a:off x="0" y="8594608"/>
            <a:ext cx="6858000" cy="549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0" name="Rectângulo 39"/>
          <p:cNvSpPr/>
          <p:nvPr/>
        </p:nvSpPr>
        <p:spPr>
          <a:xfrm>
            <a:off x="3634997" y="8684638"/>
            <a:ext cx="26023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>
                <a:solidFill>
                  <a:schemeClr val="bg1"/>
                </a:solidFill>
              </a:rPr>
              <a:t>LeadingQuest – USA &amp; </a:t>
            </a:r>
            <a:r>
              <a:rPr lang="pt-PT" sz="1600" b="1" dirty="0" err="1">
                <a:solidFill>
                  <a:schemeClr val="bg1"/>
                </a:solidFill>
              </a:rPr>
              <a:t>Brazil</a:t>
            </a:r>
            <a:endParaRPr lang="pt-PT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3935"/>
            <a:ext cx="173831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25" y="23935"/>
            <a:ext cx="483567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90" y="104168"/>
            <a:ext cx="497518" cy="68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16632" y="828440"/>
            <a:ext cx="6624736" cy="770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99592"/>
            <a:ext cx="2808311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404664" y="971600"/>
            <a:ext cx="2484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Vantagens Competitivas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164104" y="6359530"/>
            <a:ext cx="32760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Conectividade dedicada com as maiores operadoras: </a:t>
            </a:r>
            <a:r>
              <a:rPr lang="pt-PT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Telefonica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/Vivo, Claro, OI e TIM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de 200 mil dispositivos M2M em plena operação, em todo o país, servindo a milhares de pequenas e médias empresas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Conexões VPN com mediadoras de meios de pagamento e redes corporativas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Terabytes de dados gerenciados mensalmente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de 100 milhões de acessos por mês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933056" y="522007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EUA</a:t>
            </a:r>
            <a:endParaRPr lang="pt-PT" sz="1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49828" y="5508104"/>
            <a:ext cx="272978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LeadingQuest LLC</a:t>
            </a: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11220 Elm Lane, Suite 200</a:t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Charlotte, NC 28277</a:t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 : 1-</a:t>
            </a: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571-2439970</a:t>
            </a:r>
            <a:endParaRPr lang="en-US" sz="1050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/>
              <a:buChar char="*"/>
              <a:defRPr/>
            </a:pP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: </a:t>
            </a: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sales@leadingquest.com</a:t>
            </a:r>
            <a:endParaRPr lang="en-US" sz="1050" dirty="0" smtClean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 :  </a:t>
            </a: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www.leadingquest.com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4397-6E46-4CF3-A7CB-90600ACC2BC6}" type="slidenum">
              <a:rPr lang="pt-PT" smtClean="0"/>
              <a:t>3</a:t>
            </a:fld>
            <a:endParaRPr lang="pt-PT"/>
          </a:p>
        </p:txBody>
      </p:sp>
      <p:pic>
        <p:nvPicPr>
          <p:cNvPr id="41" name="Picture 2" descr="C:\Users\Ramesh\Downloads\Depositphotos_2150168_XS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0043" y="2051720"/>
            <a:ext cx="3268957" cy="180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Grupo 47"/>
          <p:cNvGrpSpPr/>
          <p:nvPr/>
        </p:nvGrpSpPr>
        <p:grpSpPr>
          <a:xfrm>
            <a:off x="160043" y="1547664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53" name="Rectângulo arredondado 52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ectângulo 53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Operação Global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5" name="CaixaDeTexto 54"/>
          <p:cNvSpPr txBox="1"/>
          <p:nvPr/>
        </p:nvSpPr>
        <p:spPr>
          <a:xfrm>
            <a:off x="138852" y="3491880"/>
            <a:ext cx="336215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 na “nuvem”. Não necessita equipamentos</a:t>
            </a:r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 infraestrutura no cliente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Gestão via portal na web, altamente customizável e fácil de se integrar por meio de APIs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Suporte a todas as operadoras em qualquer lugar do mundo – Túneis L2TP, GRE, IPSec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Engenheiros altamente qualificados em centros de excelência nos EUA, Inglaterra, Índia, China e Brasil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Suporte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24x7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20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experiência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mercados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americano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brasileiro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telecomunicações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428537" y="6002359"/>
            <a:ext cx="259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Forte presença no Brasil</a:t>
            </a:r>
            <a:endParaRPr lang="pt-PT" b="1" dirty="0"/>
          </a:p>
        </p:txBody>
      </p:sp>
      <p:grpSp>
        <p:nvGrpSpPr>
          <p:cNvPr id="59" name="Grupo 58"/>
          <p:cNvGrpSpPr/>
          <p:nvPr/>
        </p:nvGrpSpPr>
        <p:grpSpPr>
          <a:xfrm>
            <a:off x="3552440" y="899592"/>
            <a:ext cx="3127599" cy="412404"/>
            <a:chOff x="0" y="0"/>
            <a:chExt cx="8060432" cy="623610"/>
          </a:xfrm>
          <a:scene3d>
            <a:camera prst="orthographicFront"/>
            <a:lightRig rig="flat" dir="t"/>
          </a:scene3d>
        </p:grpSpPr>
        <p:sp>
          <p:nvSpPr>
            <p:cNvPr id="60" name="Rectângulo arredondado 59"/>
            <p:cNvSpPr/>
            <p:nvPr/>
          </p:nvSpPr>
          <p:spPr>
            <a:xfrm>
              <a:off x="0" y="0"/>
              <a:ext cx="8060432" cy="62361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Rectângulo 62"/>
            <p:cNvSpPr/>
            <p:nvPr/>
          </p:nvSpPr>
          <p:spPr>
            <a:xfrm>
              <a:off x="30442" y="30442"/>
              <a:ext cx="7999548" cy="5627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1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Infraestrutura</a:t>
              </a:r>
              <a:endParaRPr lang="en-US" sz="11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" name="Chamada com seta para baixo 2"/>
          <p:cNvSpPr/>
          <p:nvPr/>
        </p:nvSpPr>
        <p:spPr>
          <a:xfrm>
            <a:off x="3599523" y="1403648"/>
            <a:ext cx="1341645" cy="1025960"/>
          </a:xfrm>
          <a:prstGeom prst="downArrowCallout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Operando nos maiores Data Centers, suportando….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eta curvada à direita 6"/>
          <p:cNvSpPr/>
          <p:nvPr/>
        </p:nvSpPr>
        <p:spPr>
          <a:xfrm>
            <a:off x="3748089" y="2555776"/>
            <a:ext cx="25297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3966257" y="2410743"/>
            <a:ext cx="27751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mil metros quadrados de instalações, com cinco ambientes com capacidade de 40.000 servidores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Seta curvada à direita 81"/>
          <p:cNvSpPr/>
          <p:nvPr/>
        </p:nvSpPr>
        <p:spPr>
          <a:xfrm>
            <a:off x="3717032" y="3203848"/>
            <a:ext cx="25297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4005064" y="2987824"/>
            <a:ext cx="2695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de 30 Gigabytes de conectividade  e acesso redundante para a Internet, suportando milhares de Terabytes de tráfego mensal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Seta curvada à direita 83"/>
          <p:cNvSpPr/>
          <p:nvPr/>
        </p:nvSpPr>
        <p:spPr>
          <a:xfrm>
            <a:off x="3718166" y="3851920"/>
            <a:ext cx="25297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5" name="CaixaDeTexto 84"/>
          <p:cNvSpPr txBox="1"/>
          <p:nvPr/>
        </p:nvSpPr>
        <p:spPr>
          <a:xfrm>
            <a:off x="4006198" y="3707904"/>
            <a:ext cx="2694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Geradores, no-breaks e redundância elétrica para acesso 24x7, em ambiente seguro, controlado e climatizado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Seta curvada à direita 85"/>
          <p:cNvSpPr/>
          <p:nvPr/>
        </p:nvSpPr>
        <p:spPr>
          <a:xfrm>
            <a:off x="3718166" y="4484178"/>
            <a:ext cx="25297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7" name="CaixaDeTexto 86"/>
          <p:cNvSpPr txBox="1"/>
          <p:nvPr/>
        </p:nvSpPr>
        <p:spPr>
          <a:xfrm>
            <a:off x="4006198" y="4411153"/>
            <a:ext cx="26942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Dois Data Centers em operação para missão crítica e alta disponibilidade</a:t>
            </a:r>
            <a:endParaRPr lang="pt-B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8" name="Picture 19" descr="I:\Ramesh\Sify\Learning Design Certification Program\Images\Deposit Photos\Depositphotos_2009309_XS.jpg"/>
          <p:cNvPicPr>
            <a:picLocks noChangeAspect="1" noChangeArrowheads="1"/>
          </p:cNvPicPr>
          <p:nvPr/>
        </p:nvPicPr>
        <p:blipFill>
          <a:blip r:embed="rId11"/>
          <a:srcRect b="39394"/>
          <a:stretch>
            <a:fillRect/>
          </a:stretch>
        </p:blipFill>
        <p:spPr bwMode="auto">
          <a:xfrm>
            <a:off x="5025963" y="1403648"/>
            <a:ext cx="1602445" cy="79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42555" y="4860032"/>
            <a:ext cx="280831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Rectângulo 94"/>
          <p:cNvSpPr/>
          <p:nvPr/>
        </p:nvSpPr>
        <p:spPr>
          <a:xfrm>
            <a:off x="4425378" y="4860032"/>
            <a:ext cx="1859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Entre em </a:t>
            </a:r>
            <a:r>
              <a:rPr lang="pt-PT" b="1" dirty="0" err="1" smtClean="0">
                <a:solidFill>
                  <a:schemeClr val="bg1"/>
                </a:solidFill>
              </a:rPr>
              <a:t>Contato</a:t>
            </a:r>
            <a:endParaRPr lang="pt-PT" b="1" dirty="0">
              <a:solidFill>
                <a:schemeClr val="bg1"/>
              </a:solidFill>
            </a:endParaRPr>
          </a:p>
        </p:txBody>
      </p:sp>
      <p:pic>
        <p:nvPicPr>
          <p:cNvPr id="97" name="Picture 11" descr="I:\Ramesh\Sify\Learning Design Certification Program\Images\Deposit Photos\Depositphotos_2872973_XS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27185" y="5335676"/>
            <a:ext cx="873232" cy="65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99" name="CaixaDeTexto 98"/>
          <p:cNvSpPr txBox="1"/>
          <p:nvPr/>
        </p:nvSpPr>
        <p:spPr>
          <a:xfrm>
            <a:off x="3966256" y="6599257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Brasil</a:t>
            </a:r>
            <a:endParaRPr lang="pt-PT" sz="1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861048" y="6876980"/>
            <a:ext cx="272978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Parlacom Telecomunicações e Informática LTDA </a:t>
            </a: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: 11.3020-0909</a:t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Rio de Janeiro : 21. 3717-0909</a:t>
            </a:r>
            <a:b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Recife : 81.3717-0909</a:t>
            </a:r>
            <a:endParaRPr lang="en-US" sz="1050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/>
              <a:buChar char="*"/>
              <a:defRPr/>
            </a:pPr>
            <a:r>
              <a:rPr lang="en-US" sz="105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: </a:t>
            </a: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3"/>
              </a:rPr>
              <a:t>sales@parlacom.net</a:t>
            </a:r>
            <a:endParaRPr lang="en-US" sz="1050" dirty="0" smtClean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/>
              <a:buChar char="8"/>
              <a:defRPr/>
            </a:pP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:  </a:t>
            </a:r>
            <a:r>
              <a:rPr lang="en-US" sz="105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4"/>
              </a:rPr>
              <a:t>www.parlacom.net.br</a:t>
            </a:r>
            <a:endParaRPr lang="en-US" sz="1050" dirty="0" smtClean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1" name="Picture 2" descr="http://www.parlacom.net/images/parlacom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827185" y="7769793"/>
            <a:ext cx="861121" cy="47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ângulo 37"/>
          <p:cNvSpPr/>
          <p:nvPr/>
        </p:nvSpPr>
        <p:spPr>
          <a:xfrm>
            <a:off x="2492896" y="17951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</a:rPr>
              <a:t>LeadingQuest </a:t>
            </a:r>
            <a:r>
              <a:rPr lang="pt-PT" sz="2800" b="1" dirty="0" smtClean="0">
                <a:solidFill>
                  <a:schemeClr val="bg1"/>
                </a:solidFill>
              </a:rPr>
              <a:t>LLC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703</Words>
  <Application>Microsoft Office PowerPoint</Application>
  <PresentationFormat>Apresentação no Ecrã (4:3)</PresentationFormat>
  <Paragraphs>116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Computador</dc:creator>
  <cp:lastModifiedBy>Computador</cp:lastModifiedBy>
  <cp:revision>30</cp:revision>
  <dcterms:created xsi:type="dcterms:W3CDTF">2014-10-19T22:23:24Z</dcterms:created>
  <dcterms:modified xsi:type="dcterms:W3CDTF">2014-10-26T16:32:37Z</dcterms:modified>
</cp:coreProperties>
</file>