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9" r:id="rId4"/>
  </p:sldIdLst>
  <p:sldSz cx="6858000" cy="9144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578" y="153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1EAFBE-DEEC-4DDD-94D7-633C4A7B4219}" type="datetimeFigureOut">
              <a:rPr lang="pt-PT" smtClean="0"/>
              <a:t>26-10-2014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24F08E-68DE-4ACF-853D-13E7C646AC3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22744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24F08E-68DE-4ACF-853D-13E7C646AC3D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85575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24F08E-68DE-4ACF-853D-13E7C646AC3D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85575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24F08E-68DE-4ACF-853D-13E7C646AC3D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85575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1862-4FD8-4CDF-B4F6-8C7EFE7CAF90}" type="datetime1">
              <a:rPr lang="pt-PT" smtClean="0"/>
              <a:t>26-10-2014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54397-6E46-4CF3-A7CB-90600ACC2BC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17232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5463D-46B1-44AD-885C-6ABFF3CA38EC}" type="datetime1">
              <a:rPr lang="pt-PT" smtClean="0"/>
              <a:t>26-10-2014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54397-6E46-4CF3-A7CB-90600ACC2BC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36652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AB383-5AAC-4214-BAB7-7034C795323A}" type="datetime1">
              <a:rPr lang="pt-PT" smtClean="0"/>
              <a:t>26-10-2014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54397-6E46-4CF3-A7CB-90600ACC2BC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45180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D6AC2-3D58-4E69-90A7-AD08DF74EB09}" type="datetime1">
              <a:rPr lang="pt-PT" smtClean="0"/>
              <a:t>26-10-2014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54397-6E46-4CF3-A7CB-90600ACC2BC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73878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7559C-35F5-4C5F-B456-12F9B1A992A2}" type="datetime1">
              <a:rPr lang="pt-PT" smtClean="0"/>
              <a:t>26-10-2014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54397-6E46-4CF3-A7CB-90600ACC2BC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01292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EC79-4E15-4E47-BA39-368CE9131C15}" type="datetime1">
              <a:rPr lang="pt-PT" smtClean="0"/>
              <a:t>26-10-2014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54397-6E46-4CF3-A7CB-90600ACC2BC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75384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8A259-BC7D-4035-BE77-83693750AA6C}" type="datetime1">
              <a:rPr lang="pt-PT" smtClean="0"/>
              <a:t>26-10-2014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54397-6E46-4CF3-A7CB-90600ACC2BC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8089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98EDE-31AD-41EB-AFA1-F210CB9A1A75}" type="datetime1">
              <a:rPr lang="pt-PT" smtClean="0"/>
              <a:t>26-10-2014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54397-6E46-4CF3-A7CB-90600ACC2BC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96667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53A4-63AC-4623-B09E-DF52C3052489}" type="datetime1">
              <a:rPr lang="pt-PT" smtClean="0"/>
              <a:t>26-10-2014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54397-6E46-4CF3-A7CB-90600ACC2BC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72760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ABC38-F8DE-4FB0-BD4F-824C8FF9D108}" type="datetime1">
              <a:rPr lang="pt-PT" smtClean="0"/>
              <a:t>26-10-2014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54397-6E46-4CF3-A7CB-90600ACC2BC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53402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E866C-552A-41ED-8DD8-9B30A5D66704}" type="datetime1">
              <a:rPr lang="pt-PT" smtClean="0"/>
              <a:t>26-10-2014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54397-6E46-4CF3-A7CB-90600ACC2BC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73092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2AC4F-DD5A-4DFD-84DD-C00C87A95613}" type="datetime1">
              <a:rPr lang="pt-PT" smtClean="0"/>
              <a:t>26-10-2014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54397-6E46-4CF3-A7CB-90600ACC2BC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53379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datelo.com.br/pt/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://www.parlacom.net.br/p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6.png"/><Relationship Id="rId4" Type="http://schemas.openxmlformats.org/officeDocument/2006/relationships/image" Target="../media/image2.png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12" Type="http://schemas.openxmlformats.org/officeDocument/2006/relationships/image" Target="../media/image1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11.png"/><Relationship Id="rId5" Type="http://schemas.openxmlformats.org/officeDocument/2006/relationships/image" Target="../media/image3.png"/><Relationship Id="rId10" Type="http://schemas.openxmlformats.org/officeDocument/2006/relationships/image" Target="../media/image10.png"/><Relationship Id="rId4" Type="http://schemas.openxmlformats.org/officeDocument/2006/relationships/image" Target="../media/image2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leadingquest.com/" TargetMode="External"/><Relationship Id="rId13" Type="http://schemas.openxmlformats.org/officeDocument/2006/relationships/hyperlink" Target="mailto:sales@parlacom.net" TargetMode="External"/><Relationship Id="rId3" Type="http://schemas.openxmlformats.org/officeDocument/2006/relationships/image" Target="../media/image1.png"/><Relationship Id="rId7" Type="http://schemas.openxmlformats.org/officeDocument/2006/relationships/hyperlink" Target="mailto:sales@leadingquest.com" TargetMode="External"/><Relationship Id="rId12" Type="http://schemas.openxmlformats.org/officeDocument/2006/relationships/image" Target="../media/image1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14.jpeg"/><Relationship Id="rId5" Type="http://schemas.openxmlformats.org/officeDocument/2006/relationships/image" Target="../media/image3.png"/><Relationship Id="rId15" Type="http://schemas.openxmlformats.org/officeDocument/2006/relationships/image" Target="../media/image16.jpeg"/><Relationship Id="rId10" Type="http://schemas.microsoft.com/office/2007/relationships/hdphoto" Target="../media/hdphoto1.wdp"/><Relationship Id="rId4" Type="http://schemas.openxmlformats.org/officeDocument/2006/relationships/image" Target="../media/image2.png"/><Relationship Id="rId9" Type="http://schemas.openxmlformats.org/officeDocument/2006/relationships/image" Target="../media/image13.jpeg"/><Relationship Id="rId14" Type="http://schemas.openxmlformats.org/officeDocument/2006/relationships/hyperlink" Target="http://www.parlacom.net.b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2"/>
          <p:cNvSpPr/>
          <p:nvPr/>
        </p:nvSpPr>
        <p:spPr>
          <a:xfrm>
            <a:off x="0" y="8594608"/>
            <a:ext cx="6858000" cy="54939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48" y="23935"/>
            <a:ext cx="1738312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6225" y="23935"/>
            <a:ext cx="4835674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90" y="104168"/>
            <a:ext cx="497518" cy="684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ângulo 3"/>
          <p:cNvSpPr/>
          <p:nvPr/>
        </p:nvSpPr>
        <p:spPr>
          <a:xfrm>
            <a:off x="2492896" y="179512"/>
            <a:ext cx="3168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800" b="1" dirty="0">
                <a:solidFill>
                  <a:schemeClr val="bg1"/>
                </a:solidFill>
              </a:rPr>
              <a:t>LeadingQuest </a:t>
            </a:r>
            <a:r>
              <a:rPr lang="pt-PT" sz="2800" b="1" dirty="0" smtClean="0">
                <a:solidFill>
                  <a:schemeClr val="bg1"/>
                </a:solidFill>
              </a:rPr>
              <a:t>LLC</a:t>
            </a:r>
            <a:endParaRPr lang="pt-PT" sz="2800" dirty="0">
              <a:solidFill>
                <a:schemeClr val="bg1"/>
              </a:solidFill>
            </a:endParaRPr>
          </a:p>
        </p:txBody>
      </p:sp>
      <p:sp>
        <p:nvSpPr>
          <p:cNvPr id="5" name="Rectângulo 4"/>
          <p:cNvSpPr/>
          <p:nvPr/>
        </p:nvSpPr>
        <p:spPr>
          <a:xfrm>
            <a:off x="116632" y="936748"/>
            <a:ext cx="6624736" cy="7607311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32" y="1007914"/>
            <a:ext cx="2808311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ângulo 5"/>
          <p:cNvSpPr/>
          <p:nvPr/>
        </p:nvSpPr>
        <p:spPr>
          <a:xfrm>
            <a:off x="404664" y="1115616"/>
            <a:ext cx="18403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>
                <a:solidFill>
                  <a:schemeClr val="bg1"/>
                </a:solidFill>
              </a:rPr>
              <a:t>LeadingQuest LLC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85377" y="1475656"/>
            <a:ext cx="298358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LeadingQuest</a:t>
            </a:r>
            <a:r>
              <a:rPr lang="pt-PT" sz="10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empresa provedora de tecnologia avançada de telecomunicações de dados e voz, fornece sistemas de telefonia corporativa como Centrais </a:t>
            </a:r>
            <a:r>
              <a:rPr lang="pt-PT" sz="105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telefônicas</a:t>
            </a:r>
            <a:r>
              <a:rPr lang="pt-PT" sz="10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 soluções de </a:t>
            </a:r>
            <a:r>
              <a:rPr lang="pt-PT" sz="105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Call</a:t>
            </a:r>
            <a:r>
              <a:rPr lang="pt-PT" sz="10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PT" sz="105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Center</a:t>
            </a:r>
            <a:r>
              <a:rPr lang="pt-PT" sz="10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 plataformas de gestão de dados M2M; retaguarda e infraestrutura para operadoras MVNO</a:t>
            </a:r>
            <a:r>
              <a:rPr lang="pt-PT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br>
              <a:rPr lang="pt-PT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pt-PT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pt-PT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pt-PT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Fundada </a:t>
            </a:r>
            <a:r>
              <a:rPr lang="pt-PT" sz="10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 2004 na </a:t>
            </a:r>
            <a:r>
              <a:rPr lang="pt-PT" sz="105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Virginia</a:t>
            </a:r>
            <a:r>
              <a:rPr lang="pt-PT" sz="10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EUA, pelo brasileiro </a:t>
            </a:r>
            <a:r>
              <a:rPr lang="pt-PT" sz="105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Clovis</a:t>
            </a:r>
            <a:r>
              <a:rPr lang="pt-PT" sz="10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Lacerda, a LeadingQuest se utiliza da sua experiência global para fornecer serviços de alta tecnologia</a:t>
            </a:r>
            <a:r>
              <a:rPr lang="pt-PT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br>
              <a:rPr lang="pt-PT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pt-PT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pt-PT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pt-PT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 </a:t>
            </a:r>
            <a:r>
              <a:rPr lang="pt-PT" sz="10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Brasil, a LeadingQuest opera com as suas associadas  </a:t>
            </a:r>
            <a:r>
              <a:rPr lang="pt-PT" sz="105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7"/>
              </a:rPr>
              <a:t>Parlacom LTDA</a:t>
            </a:r>
            <a:r>
              <a:rPr lang="pt-PT" sz="10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fornecedora de serviços M2M, e com a  </a:t>
            </a:r>
            <a:r>
              <a:rPr lang="pt-PT" sz="105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8"/>
              </a:rPr>
              <a:t>Datelo LTDA</a:t>
            </a:r>
            <a:r>
              <a:rPr lang="pt-PT" sz="10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empresa STFC e SCM nos mercados de telefonia fixa e celular, através de MVNO.</a:t>
            </a: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56" y="4744185"/>
            <a:ext cx="995612" cy="331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6792" y="4744184"/>
            <a:ext cx="1062451" cy="331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7" name="Grupo 16"/>
          <p:cNvGrpSpPr/>
          <p:nvPr/>
        </p:nvGrpSpPr>
        <p:grpSpPr>
          <a:xfrm>
            <a:off x="157385" y="5167708"/>
            <a:ext cx="3127599" cy="412404"/>
            <a:chOff x="0" y="0"/>
            <a:chExt cx="8060432" cy="623610"/>
          </a:xfrm>
          <a:scene3d>
            <a:camera prst="orthographicFront"/>
            <a:lightRig rig="flat" dir="t"/>
          </a:scene3d>
        </p:grpSpPr>
        <p:sp>
          <p:nvSpPr>
            <p:cNvPr id="18" name="Rectângulo arredondado 17"/>
            <p:cNvSpPr/>
            <p:nvPr/>
          </p:nvSpPr>
          <p:spPr>
            <a:xfrm>
              <a:off x="0" y="0"/>
              <a:ext cx="8060432" cy="623610"/>
            </a:xfrm>
            <a:prstGeom prst="round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Rectângulo 18"/>
            <p:cNvSpPr/>
            <p:nvPr/>
          </p:nvSpPr>
          <p:spPr>
            <a:xfrm>
              <a:off x="30442" y="30442"/>
              <a:ext cx="7999548" cy="56272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lvl="0" algn="l" defTabSz="11557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100" b="1" kern="1200" dirty="0" err="1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Investimentos</a:t>
              </a:r>
              <a:r>
                <a:rPr lang="en-US" sz="1100" b="1" kern="12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de </a:t>
              </a:r>
              <a:r>
                <a:rPr lang="en-US" sz="1100" b="1" kern="1200" dirty="0" err="1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mais</a:t>
              </a:r>
              <a:r>
                <a:rPr lang="en-US" sz="1100" b="1" kern="12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de 3 </a:t>
              </a:r>
              <a:r>
                <a:rPr lang="en-US" sz="1100" b="1" kern="1200" dirty="0" err="1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milh</a:t>
              </a:r>
              <a:r>
                <a:rPr lang="pt-BR" sz="1100" b="1" kern="12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õe</a:t>
              </a:r>
              <a:r>
                <a:rPr lang="en-US" sz="1100" b="1" kern="12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 de </a:t>
              </a:r>
              <a:r>
                <a:rPr lang="en-US" sz="1100" b="1" kern="1200" dirty="0" err="1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dólares</a:t>
              </a:r>
              <a:endParaRPr lang="en-US" sz="11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32" name="CaixaDeTexto 31"/>
          <p:cNvSpPr txBox="1"/>
          <p:nvPr/>
        </p:nvSpPr>
        <p:spPr>
          <a:xfrm>
            <a:off x="110938" y="7072288"/>
            <a:ext cx="3318062" cy="884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1" indent="-228600" defTabSz="8890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en-US" sz="105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Engenheiros</a:t>
            </a:r>
            <a:r>
              <a:rPr lang="en-US" sz="10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05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</a:t>
            </a:r>
            <a:r>
              <a:rPr lang="en-US" sz="10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05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Inglaterra</a:t>
            </a:r>
            <a:r>
              <a:rPr lang="en-US" sz="10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sz="105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Índia</a:t>
            </a:r>
            <a:r>
              <a:rPr lang="en-US" sz="10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sz="105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Canadá</a:t>
            </a:r>
            <a:r>
              <a:rPr lang="en-US" sz="10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sz="105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Polônia</a:t>
            </a:r>
            <a:r>
              <a:rPr lang="en-US" sz="10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China</a:t>
            </a:r>
          </a:p>
          <a:p>
            <a:pPr marL="228600" lvl="1" indent="-228600" defTabSz="8890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en-US" sz="105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Equipes</a:t>
            </a:r>
            <a:r>
              <a:rPr lang="en-US" sz="10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</a:t>
            </a:r>
            <a:r>
              <a:rPr lang="en-US" sz="105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vendas</a:t>
            </a:r>
            <a:r>
              <a:rPr lang="en-US" sz="10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no Brasil</a:t>
            </a:r>
          </a:p>
          <a:p>
            <a:pPr marL="228600" lvl="1" indent="-228600" defTabSz="8890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en-US" sz="10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</a:t>
            </a:r>
            <a:r>
              <a:rPr lang="pt-BR" sz="10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çõe</a:t>
            </a:r>
            <a:r>
              <a:rPr lang="en-US" sz="10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 e R&amp;D </a:t>
            </a:r>
            <a:r>
              <a:rPr lang="en-US" sz="105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nos</a:t>
            </a:r>
            <a:r>
              <a:rPr lang="en-US" sz="10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EUA, </a:t>
            </a:r>
            <a:r>
              <a:rPr lang="en-US" sz="105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Índia</a:t>
            </a:r>
            <a:r>
              <a:rPr lang="en-US" sz="10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 </a:t>
            </a: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Filipinas</a:t>
            </a:r>
            <a:endParaRPr lang="en-US" sz="105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33" name="Grupo 32"/>
          <p:cNvGrpSpPr/>
          <p:nvPr/>
        </p:nvGrpSpPr>
        <p:grpSpPr>
          <a:xfrm>
            <a:off x="157385" y="5652120"/>
            <a:ext cx="3127599" cy="412404"/>
            <a:chOff x="0" y="0"/>
            <a:chExt cx="8060432" cy="623610"/>
          </a:xfrm>
          <a:scene3d>
            <a:camera prst="orthographicFront"/>
            <a:lightRig rig="flat" dir="t"/>
          </a:scene3d>
        </p:grpSpPr>
        <p:sp>
          <p:nvSpPr>
            <p:cNvPr id="34" name="Rectângulo arredondado 33"/>
            <p:cNvSpPr/>
            <p:nvPr/>
          </p:nvSpPr>
          <p:spPr>
            <a:xfrm>
              <a:off x="0" y="0"/>
              <a:ext cx="8060432" cy="623610"/>
            </a:xfrm>
            <a:prstGeom prst="round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5" name="Rectângulo 34"/>
            <p:cNvSpPr/>
            <p:nvPr/>
          </p:nvSpPr>
          <p:spPr>
            <a:xfrm>
              <a:off x="30442" y="30442"/>
              <a:ext cx="7999548" cy="56272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lvl="0" algn="l" defTabSz="11557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PT" sz="1100" b="1" kern="1200" dirty="0" err="1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Faturamento</a:t>
              </a:r>
              <a:r>
                <a:rPr lang="pt-PT" sz="1100" b="1" kern="12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2014 </a:t>
              </a:r>
              <a:r>
                <a:rPr lang="pt-PT" sz="1100" b="1" kern="1200" dirty="0" err="1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projetado</a:t>
              </a:r>
              <a:r>
                <a:rPr lang="pt-PT" sz="1100" b="1" kern="12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em </a:t>
              </a:r>
              <a:r>
                <a:rPr lang="pt-PT" sz="1100" b="1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/>
              </a:r>
              <a:br>
                <a:rPr lang="pt-PT" sz="1100" b="1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</a:br>
              <a:r>
                <a:rPr lang="pt-PT" sz="1100" b="1" kern="12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R$ 1.400.000</a:t>
              </a:r>
              <a:endParaRPr lang="en-US" sz="11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36" name="Grupo 35"/>
          <p:cNvGrpSpPr/>
          <p:nvPr/>
        </p:nvGrpSpPr>
        <p:grpSpPr>
          <a:xfrm>
            <a:off x="157385" y="6156176"/>
            <a:ext cx="3127599" cy="412404"/>
            <a:chOff x="0" y="0"/>
            <a:chExt cx="8060432" cy="623610"/>
          </a:xfrm>
          <a:scene3d>
            <a:camera prst="orthographicFront"/>
            <a:lightRig rig="flat" dir="t"/>
          </a:scene3d>
        </p:grpSpPr>
        <p:sp>
          <p:nvSpPr>
            <p:cNvPr id="37" name="Rectângulo arredondado 36"/>
            <p:cNvSpPr/>
            <p:nvPr/>
          </p:nvSpPr>
          <p:spPr>
            <a:xfrm>
              <a:off x="0" y="0"/>
              <a:ext cx="8060432" cy="623610"/>
            </a:xfrm>
            <a:prstGeom prst="round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Rectângulo 37"/>
            <p:cNvSpPr/>
            <p:nvPr/>
          </p:nvSpPr>
          <p:spPr>
            <a:xfrm>
              <a:off x="30442" y="30442"/>
              <a:ext cx="7999548" cy="56272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lvl="0" algn="l" defTabSz="11557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PT" sz="1100" b="1" kern="12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Taxa de crescimento histórico de 50% ao ano</a:t>
              </a:r>
              <a:endParaRPr lang="en-US" sz="11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39" name="Grupo 38"/>
          <p:cNvGrpSpPr/>
          <p:nvPr/>
        </p:nvGrpSpPr>
        <p:grpSpPr>
          <a:xfrm>
            <a:off x="157385" y="6660232"/>
            <a:ext cx="3127599" cy="412404"/>
            <a:chOff x="0" y="0"/>
            <a:chExt cx="8060432" cy="623610"/>
          </a:xfrm>
          <a:scene3d>
            <a:camera prst="orthographicFront"/>
            <a:lightRig rig="flat" dir="t"/>
          </a:scene3d>
        </p:grpSpPr>
        <p:sp>
          <p:nvSpPr>
            <p:cNvPr id="40" name="Rectângulo arredondado 39"/>
            <p:cNvSpPr/>
            <p:nvPr/>
          </p:nvSpPr>
          <p:spPr>
            <a:xfrm>
              <a:off x="0" y="0"/>
              <a:ext cx="8060432" cy="623610"/>
            </a:xfrm>
            <a:prstGeom prst="round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Rectângulo 40"/>
            <p:cNvSpPr/>
            <p:nvPr/>
          </p:nvSpPr>
          <p:spPr>
            <a:xfrm>
              <a:off x="30442" y="30442"/>
              <a:ext cx="7999548" cy="56272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lvl="0" algn="l" defTabSz="11557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PT" sz="1100" b="1" kern="12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Equipes no Brasil e exterior</a:t>
              </a:r>
              <a:endParaRPr lang="en-US" sz="11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42" name="Grupo 41"/>
          <p:cNvGrpSpPr/>
          <p:nvPr/>
        </p:nvGrpSpPr>
        <p:grpSpPr>
          <a:xfrm>
            <a:off x="157385" y="7904012"/>
            <a:ext cx="3127599" cy="412404"/>
            <a:chOff x="0" y="0"/>
            <a:chExt cx="8060432" cy="623610"/>
          </a:xfrm>
          <a:scene3d>
            <a:camera prst="orthographicFront"/>
            <a:lightRig rig="flat" dir="t"/>
          </a:scene3d>
        </p:grpSpPr>
        <p:sp>
          <p:nvSpPr>
            <p:cNvPr id="43" name="Rectângulo arredondado 42"/>
            <p:cNvSpPr/>
            <p:nvPr/>
          </p:nvSpPr>
          <p:spPr>
            <a:xfrm>
              <a:off x="0" y="0"/>
              <a:ext cx="8060432" cy="623610"/>
            </a:xfrm>
            <a:prstGeom prst="round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4" name="Rectângulo 43"/>
            <p:cNvSpPr/>
            <p:nvPr/>
          </p:nvSpPr>
          <p:spPr>
            <a:xfrm>
              <a:off x="30442" y="30442"/>
              <a:ext cx="7999548" cy="56272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lvl="0" algn="l" defTabSz="11557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PT" sz="1100" b="1" kern="12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Canais comerciais</a:t>
              </a:r>
              <a:endParaRPr lang="en-US" sz="11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48" name="CaixaDeTexto 47"/>
          <p:cNvSpPr txBox="1"/>
          <p:nvPr/>
        </p:nvSpPr>
        <p:spPr>
          <a:xfrm>
            <a:off x="116632" y="8294683"/>
            <a:ext cx="3318062" cy="237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1" indent="-228600" defTabSz="8890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VAR no Brasil (Value Added Resellers)</a:t>
            </a:r>
            <a:endParaRPr lang="en-US" sz="105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1" name="CaixaDeTexto 50"/>
          <p:cNvSpPr txBox="1"/>
          <p:nvPr/>
        </p:nvSpPr>
        <p:spPr>
          <a:xfrm>
            <a:off x="3862727" y="899592"/>
            <a:ext cx="2590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/>
              <a:t>Presença no Brasil</a:t>
            </a:r>
            <a:endParaRPr lang="pt-PT" b="1" dirty="0"/>
          </a:p>
        </p:txBody>
      </p:sp>
      <p:sp>
        <p:nvSpPr>
          <p:cNvPr id="52" name="CaixaDeTexto 51"/>
          <p:cNvSpPr txBox="1"/>
          <p:nvPr/>
        </p:nvSpPr>
        <p:spPr>
          <a:xfrm>
            <a:off x="3645024" y="1158438"/>
            <a:ext cx="3024336" cy="34855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Clientes</a:t>
            </a: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</a:t>
            </a:r>
            <a:r>
              <a:rPr lang="en-US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telefonia</a:t>
            </a: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 Central IPBX – LQ2000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Mais</a:t>
            </a: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200 mil chips M2M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Dois</a:t>
            </a: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Data Centers (EUA) com 30 </a:t>
            </a:r>
            <a:r>
              <a:rPr lang="en-US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servidores</a:t>
            </a: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dedicados</a:t>
            </a:r>
            <a:endParaRPr lang="en-US" sz="105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Mais</a:t>
            </a: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40 Terabytes de dados </a:t>
            </a:r>
            <a:r>
              <a:rPr lang="en-US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trafegados</a:t>
            </a: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mensalmente</a:t>
            </a:r>
            <a:endParaRPr lang="en-US" sz="105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Mais</a:t>
            </a: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100 </a:t>
            </a:r>
            <a:r>
              <a:rPr lang="en-US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milh</a:t>
            </a:r>
            <a:r>
              <a:rPr lang="pt-BR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õ</a:t>
            </a:r>
            <a:r>
              <a:rPr lang="en-US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</a:t>
            </a: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</a:t>
            </a:r>
            <a:r>
              <a:rPr lang="en-US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conex</a:t>
            </a:r>
            <a:r>
              <a:rPr lang="pt-BR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õ</a:t>
            </a:r>
            <a:r>
              <a:rPr lang="en-US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</a:t>
            </a: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realizadas</a:t>
            </a: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mensalmente</a:t>
            </a:r>
            <a:endParaRPr lang="en-US" sz="105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Mais</a:t>
            </a: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5 mil </a:t>
            </a:r>
            <a:r>
              <a:rPr lang="en-US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clientes</a:t>
            </a: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diretos</a:t>
            </a: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 </a:t>
            </a:r>
            <a:r>
              <a:rPr lang="en-US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indiretos</a:t>
            </a:r>
            <a:endParaRPr lang="en-US" sz="105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Interconex</a:t>
            </a:r>
            <a:r>
              <a:rPr lang="pt-BR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ã</a:t>
            </a: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 com </a:t>
            </a:r>
            <a:r>
              <a:rPr lang="en-US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todas</a:t>
            </a: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as </a:t>
            </a:r>
            <a:r>
              <a:rPr lang="en-US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operadoras</a:t>
            </a: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Brasileiras</a:t>
            </a: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 </a:t>
            </a:r>
            <a:r>
              <a:rPr lang="en-US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algumas</a:t>
            </a: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internacionais</a:t>
            </a: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VIVO (</a:t>
            </a:r>
            <a:r>
              <a:rPr lang="en-US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incluindo</a:t>
            </a: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SmartCenter</a:t>
            </a: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Claro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CTBC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Optimus/Jasper (</a:t>
            </a:r>
            <a:r>
              <a:rPr lang="en-US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internacional</a:t>
            </a: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Vodafone</a:t>
            </a:r>
            <a:endParaRPr lang="en-US" sz="105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53" name="Grupo 52"/>
          <p:cNvGrpSpPr/>
          <p:nvPr/>
        </p:nvGrpSpPr>
        <p:grpSpPr>
          <a:xfrm>
            <a:off x="3501008" y="4644008"/>
            <a:ext cx="3127599" cy="412404"/>
            <a:chOff x="0" y="0"/>
            <a:chExt cx="8060432" cy="623610"/>
          </a:xfrm>
          <a:scene3d>
            <a:camera prst="orthographicFront"/>
            <a:lightRig rig="flat" dir="t"/>
          </a:scene3d>
        </p:grpSpPr>
        <p:sp>
          <p:nvSpPr>
            <p:cNvPr id="54" name="Rectângulo arredondado 53"/>
            <p:cNvSpPr/>
            <p:nvPr/>
          </p:nvSpPr>
          <p:spPr>
            <a:xfrm>
              <a:off x="0" y="0"/>
              <a:ext cx="8060432" cy="623610"/>
            </a:xfrm>
            <a:prstGeom prst="round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5" name="Rectângulo 54"/>
            <p:cNvSpPr/>
            <p:nvPr/>
          </p:nvSpPr>
          <p:spPr>
            <a:xfrm>
              <a:off x="30442" y="30442"/>
              <a:ext cx="7999548" cy="56272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lvl="0" algn="ctr" defTabSz="11557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PT" sz="1100" b="1" kern="12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Oportunidades</a:t>
              </a:r>
              <a:endParaRPr lang="en-US" sz="11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56" name="CaixaDeTexto 55"/>
          <p:cNvSpPr txBox="1"/>
          <p:nvPr/>
        </p:nvSpPr>
        <p:spPr>
          <a:xfrm>
            <a:off x="3573016" y="5076056"/>
            <a:ext cx="3168352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1" indent="-228600" defTabSz="8890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Mercado MVNO</a:t>
            </a:r>
            <a:endParaRPr lang="en-US" sz="105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28600" lvl="1" indent="-228600" defTabSz="8890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en-US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Grandes</a:t>
            </a: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empresas</a:t>
            </a: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M2M</a:t>
            </a:r>
            <a:endParaRPr lang="en-US" sz="105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28600" lvl="1" indent="-228600" defTabSz="8890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pt-PT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Entrada de multinacionais no Brasil (Europa e EUA)</a:t>
            </a:r>
          </a:p>
          <a:p>
            <a:pPr marL="228600" lvl="1" indent="-228600" defTabSz="8890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pt-PT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Joint</a:t>
            </a:r>
            <a:r>
              <a:rPr lang="pt-PT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Ventures com empresas internacionais</a:t>
            </a:r>
          </a:p>
        </p:txBody>
      </p:sp>
      <p:grpSp>
        <p:nvGrpSpPr>
          <p:cNvPr id="58" name="Grupo 57"/>
          <p:cNvGrpSpPr/>
          <p:nvPr/>
        </p:nvGrpSpPr>
        <p:grpSpPr>
          <a:xfrm>
            <a:off x="3501008" y="6228184"/>
            <a:ext cx="3127599" cy="412404"/>
            <a:chOff x="0" y="0"/>
            <a:chExt cx="8060432" cy="623610"/>
          </a:xfrm>
          <a:scene3d>
            <a:camera prst="orthographicFront"/>
            <a:lightRig rig="flat" dir="t"/>
          </a:scene3d>
        </p:grpSpPr>
        <p:sp>
          <p:nvSpPr>
            <p:cNvPr id="59" name="Rectângulo arredondado 58"/>
            <p:cNvSpPr/>
            <p:nvPr/>
          </p:nvSpPr>
          <p:spPr>
            <a:xfrm>
              <a:off x="0" y="0"/>
              <a:ext cx="8060432" cy="623610"/>
            </a:xfrm>
            <a:prstGeom prst="round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0" name="Rectângulo 59"/>
            <p:cNvSpPr/>
            <p:nvPr/>
          </p:nvSpPr>
          <p:spPr>
            <a:xfrm>
              <a:off x="30442" y="30442"/>
              <a:ext cx="7999548" cy="56272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lvl="0" algn="ctr" defTabSz="11557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PT" sz="1100" b="1" kern="12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Vantagens Competitivas</a:t>
              </a:r>
              <a:endParaRPr lang="en-US" sz="11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64" name="CaixaDeTexto 63"/>
          <p:cNvSpPr txBox="1"/>
          <p:nvPr/>
        </p:nvSpPr>
        <p:spPr>
          <a:xfrm>
            <a:off x="3573016" y="6660232"/>
            <a:ext cx="3168352" cy="1934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1" indent="-228600" defTabSz="8890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en-US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Única</a:t>
            </a: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plataforma</a:t>
            </a: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integrada</a:t>
            </a: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com </a:t>
            </a:r>
            <a:r>
              <a:rPr lang="en-US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Telefonia</a:t>
            </a: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M2M, MVNO, VoIP</a:t>
            </a:r>
            <a:endParaRPr lang="en-US" sz="105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28600" lvl="1" indent="-228600" defTabSz="8890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en-US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Única</a:t>
            </a: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plataforma</a:t>
            </a: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integrada</a:t>
            </a: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 </a:t>
            </a:r>
            <a:r>
              <a:rPr lang="en-US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todas</a:t>
            </a: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as </a:t>
            </a:r>
            <a:r>
              <a:rPr lang="en-US" sz="105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operadoras, </a:t>
            </a:r>
            <a:r>
              <a:rPr lang="en-US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incluindo</a:t>
            </a: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Vivo, </a:t>
            </a:r>
            <a:r>
              <a:rPr lang="en-US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SmartCenter</a:t>
            </a: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Jasper, e </a:t>
            </a:r>
            <a:r>
              <a:rPr lang="en-US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sistema</a:t>
            </a: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</a:t>
            </a:r>
            <a:r>
              <a:rPr lang="en-US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gestão</a:t>
            </a: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SensorLogic</a:t>
            </a: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da </a:t>
            </a:r>
            <a:r>
              <a:rPr lang="en-US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Gemalto</a:t>
            </a:r>
            <a:endParaRPr lang="en-US" sz="105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28600" lvl="1" indent="-228600" defTabSz="8890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pt-PT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Equipes de engenharia e R&amp;D em mercados do primeiro mundo. </a:t>
            </a:r>
            <a:r>
              <a:rPr lang="pt-PT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MVNO’s</a:t>
            </a:r>
            <a:r>
              <a:rPr lang="pt-PT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nos EUA</a:t>
            </a:r>
          </a:p>
          <a:p>
            <a:pPr marL="228600" lvl="1" indent="-228600" defTabSz="8890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pt-PT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Plataforma inteiramente modular e disponível “na nuvem” ou em servidores dedicados</a:t>
            </a: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54397-6E46-4CF3-A7CB-90600ACC2BC6}" type="slidenum">
              <a:rPr lang="pt-PT" smtClean="0"/>
              <a:t>1</a:t>
            </a:fld>
            <a:endParaRPr lang="pt-PT"/>
          </a:p>
        </p:txBody>
      </p:sp>
      <p:sp>
        <p:nvSpPr>
          <p:cNvPr id="7" name="Rectângulo 6"/>
          <p:cNvSpPr/>
          <p:nvPr/>
        </p:nvSpPr>
        <p:spPr>
          <a:xfrm>
            <a:off x="3634997" y="8684638"/>
            <a:ext cx="260231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1600" b="1" dirty="0">
                <a:solidFill>
                  <a:schemeClr val="bg1"/>
                </a:solidFill>
              </a:rPr>
              <a:t>LeadingQuest – USA &amp; </a:t>
            </a:r>
            <a:r>
              <a:rPr lang="pt-PT" sz="1600" b="1" dirty="0" err="1">
                <a:solidFill>
                  <a:schemeClr val="bg1"/>
                </a:solidFill>
              </a:rPr>
              <a:t>Brazil</a:t>
            </a:r>
            <a:endParaRPr lang="pt-PT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72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ângulo 47"/>
          <p:cNvSpPr/>
          <p:nvPr/>
        </p:nvSpPr>
        <p:spPr>
          <a:xfrm>
            <a:off x="0" y="8594608"/>
            <a:ext cx="6858000" cy="54939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53" name="Rectângulo 52"/>
          <p:cNvSpPr/>
          <p:nvPr/>
        </p:nvSpPr>
        <p:spPr>
          <a:xfrm>
            <a:off x="3634997" y="8684638"/>
            <a:ext cx="260231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1600" b="1" dirty="0">
                <a:solidFill>
                  <a:schemeClr val="bg1"/>
                </a:solidFill>
              </a:rPr>
              <a:t>LeadingQuest – USA &amp; </a:t>
            </a:r>
            <a:r>
              <a:rPr lang="pt-PT" sz="1600" b="1" dirty="0" err="1">
                <a:solidFill>
                  <a:schemeClr val="bg1"/>
                </a:solidFill>
              </a:rPr>
              <a:t>Brazil</a:t>
            </a:r>
            <a:endParaRPr lang="pt-PT" sz="1600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48" y="23935"/>
            <a:ext cx="1738312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6225" y="23935"/>
            <a:ext cx="4835674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90" y="104168"/>
            <a:ext cx="497518" cy="684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ângulo 4"/>
          <p:cNvSpPr/>
          <p:nvPr/>
        </p:nvSpPr>
        <p:spPr>
          <a:xfrm>
            <a:off x="116632" y="899592"/>
            <a:ext cx="6624736" cy="7581889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32" y="971600"/>
            <a:ext cx="2808311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ângulo 5"/>
          <p:cNvSpPr/>
          <p:nvPr/>
        </p:nvSpPr>
        <p:spPr>
          <a:xfrm>
            <a:off x="404664" y="1043608"/>
            <a:ext cx="20207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 smtClean="0">
                <a:solidFill>
                  <a:schemeClr val="bg1"/>
                </a:solidFill>
              </a:rPr>
              <a:t>Produtos e Serviços</a:t>
            </a:r>
            <a:endParaRPr lang="pt-PT" dirty="0">
              <a:solidFill>
                <a:schemeClr val="bg1"/>
              </a:solidFill>
            </a:endParaRPr>
          </a:p>
        </p:txBody>
      </p:sp>
      <p:grpSp>
        <p:nvGrpSpPr>
          <p:cNvPr id="17" name="Grupo 16"/>
          <p:cNvGrpSpPr/>
          <p:nvPr/>
        </p:nvGrpSpPr>
        <p:grpSpPr>
          <a:xfrm>
            <a:off x="517425" y="1527478"/>
            <a:ext cx="2755747" cy="648072"/>
            <a:chOff x="0" y="0"/>
            <a:chExt cx="8060433" cy="623610"/>
          </a:xfrm>
          <a:scene3d>
            <a:camera prst="orthographicFront"/>
            <a:lightRig rig="flat" dir="t"/>
          </a:scene3d>
        </p:grpSpPr>
        <p:sp>
          <p:nvSpPr>
            <p:cNvPr id="18" name="Rectângulo arredondado 17"/>
            <p:cNvSpPr/>
            <p:nvPr/>
          </p:nvSpPr>
          <p:spPr>
            <a:xfrm>
              <a:off x="0" y="0"/>
              <a:ext cx="8060433" cy="623610"/>
            </a:xfrm>
            <a:prstGeom prst="round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Rectângulo 18"/>
            <p:cNvSpPr/>
            <p:nvPr/>
          </p:nvSpPr>
          <p:spPr>
            <a:xfrm>
              <a:off x="30442" y="30442"/>
              <a:ext cx="7999548" cy="56272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lvl="0" algn="l" defTabSz="11557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PT" sz="1100" b="1" kern="12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     Parla </a:t>
              </a:r>
              <a:r>
                <a:rPr lang="pt-PT" sz="1100" b="1" kern="1200" dirty="0" err="1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VoI</a:t>
              </a:r>
              <a:r>
                <a:rPr lang="pt-PT" sz="1100" b="1" dirty="0" err="1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</a:t>
              </a:r>
              <a:endParaRPr lang="pt-PT" sz="11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  <a:p>
              <a:pPr lvl="0" algn="l" defTabSz="11557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PT" sz="1100" b="1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pt-PT" sz="1100" b="1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      </a:t>
              </a:r>
              <a:r>
                <a:rPr lang="pt-PT" sz="1000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Soluções de </a:t>
              </a:r>
              <a:r>
                <a:rPr lang="pt-PT" sz="1000" dirty="0" err="1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Call</a:t>
              </a:r>
              <a:r>
                <a:rPr lang="pt-PT" sz="1000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pt-PT" sz="1000" dirty="0" err="1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Center</a:t>
              </a:r>
              <a:r>
                <a:rPr lang="pt-PT" sz="1000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e PBX IP</a:t>
              </a:r>
              <a:endParaRPr lang="en-US" sz="1000" kern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46" name="Oval 45"/>
          <p:cNvSpPr/>
          <p:nvPr/>
        </p:nvSpPr>
        <p:spPr>
          <a:xfrm>
            <a:off x="169197" y="1507292"/>
            <a:ext cx="625272" cy="688444"/>
          </a:xfrm>
          <a:prstGeom prst="ellipse">
            <a:avLst/>
          </a:prstGeom>
          <a:blipFill rotWithShape="1">
            <a:blip r:embed="rId7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49" name="Picture 1266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688" y="4265746"/>
            <a:ext cx="2307000" cy="1098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7" name="CaixaDeTexto 46"/>
          <p:cNvSpPr txBox="1"/>
          <p:nvPr/>
        </p:nvSpPr>
        <p:spPr>
          <a:xfrm>
            <a:off x="404664" y="2163068"/>
            <a:ext cx="2858100" cy="2192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Conjunto de produtos e serviços para soluções de telefonia IP</a:t>
            </a: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b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sz="105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Central Telefônica digital, modelo LQ2000</a:t>
            </a:r>
            <a:endParaRPr lang="en-US" sz="105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PBX Virtual &amp; Call Center Virtual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Números Públicos de 60 países</a:t>
            </a:r>
            <a:endParaRPr lang="en-US" sz="105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Cartão telefônico Pré-Pago</a:t>
            </a:r>
            <a:endParaRPr lang="en-US" sz="105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SEGUALI  - Siga-me Inteligente</a:t>
            </a:r>
            <a:endParaRPr lang="en-US" sz="105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Conferências telefônicas</a:t>
            </a:r>
            <a:endParaRPr lang="en-US" sz="105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Broadcast</a:t>
            </a:r>
            <a:endParaRPr lang="en-US" sz="105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Projetos Especiais: Call Centers, URA inteligente, consultoria</a:t>
            </a:r>
            <a:endParaRPr lang="en-US" sz="105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50" name="Grupo 49"/>
          <p:cNvGrpSpPr/>
          <p:nvPr/>
        </p:nvGrpSpPr>
        <p:grpSpPr>
          <a:xfrm>
            <a:off x="404664" y="5399938"/>
            <a:ext cx="2880320" cy="600315"/>
            <a:chOff x="0" y="0"/>
            <a:chExt cx="8060433" cy="623610"/>
          </a:xfrm>
          <a:scene3d>
            <a:camera prst="orthographicFront"/>
            <a:lightRig rig="flat" dir="t"/>
          </a:scene3d>
        </p:grpSpPr>
        <p:sp>
          <p:nvSpPr>
            <p:cNvPr id="57" name="Rectângulo arredondado 56"/>
            <p:cNvSpPr/>
            <p:nvPr/>
          </p:nvSpPr>
          <p:spPr>
            <a:xfrm>
              <a:off x="0" y="0"/>
              <a:ext cx="8060433" cy="623610"/>
            </a:xfrm>
            <a:prstGeom prst="round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1" name="Rectângulo 60"/>
            <p:cNvSpPr/>
            <p:nvPr/>
          </p:nvSpPr>
          <p:spPr>
            <a:xfrm>
              <a:off x="30442" y="30442"/>
              <a:ext cx="7999548" cy="56272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lvl="0" algn="l" defTabSz="11557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PT" sz="1100" b="1" kern="12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         Parla MVNO</a:t>
              </a:r>
              <a:endParaRPr lang="pt-PT" sz="11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  <a:p>
              <a:pPr lvl="0" algn="l" defTabSz="11557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PT" sz="1100" b="1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pt-PT" sz="1100" b="1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           </a:t>
              </a:r>
              <a:r>
                <a:rPr lang="pt-PT" sz="1000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Operadora virtual de telefonia</a:t>
              </a:r>
              <a:br>
                <a:rPr lang="pt-PT" sz="1000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</a:br>
              <a:r>
                <a:rPr lang="pt-PT" sz="1000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             celular</a:t>
              </a:r>
              <a:endParaRPr lang="en-US" sz="1000" kern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62" name="Oval 61"/>
          <p:cNvSpPr/>
          <p:nvPr/>
        </p:nvSpPr>
        <p:spPr>
          <a:xfrm>
            <a:off x="225816" y="5396568"/>
            <a:ext cx="626400" cy="687600"/>
          </a:xfrm>
          <a:prstGeom prst="ellipse">
            <a:avLst/>
          </a:prstGeom>
          <a:blipFill rotWithShape="1">
            <a:blip r:embed="rId9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6" name="CaixaDeTexto 65"/>
          <p:cNvSpPr txBox="1"/>
          <p:nvPr/>
        </p:nvSpPr>
        <p:spPr>
          <a:xfrm>
            <a:off x="354876" y="6934904"/>
            <a:ext cx="3074124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Suporte a APN’s dedicadas e compartilhadas</a:t>
            </a:r>
            <a:endParaRPr lang="en-US" sz="105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VPN com todas as operadoras Brasileiras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Controle de banda e gestão de tráfego através de firewall</a:t>
            </a:r>
            <a:endParaRPr lang="en-US" sz="105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IPs privados e fixos em ambiente seguro, com Intranet corporativa em VPN</a:t>
            </a:r>
            <a:endParaRPr lang="en-US" sz="105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67" name="Grupo 66"/>
          <p:cNvGrpSpPr/>
          <p:nvPr/>
        </p:nvGrpSpPr>
        <p:grpSpPr>
          <a:xfrm>
            <a:off x="383073" y="5399938"/>
            <a:ext cx="2880320" cy="600315"/>
            <a:chOff x="0" y="0"/>
            <a:chExt cx="8060433" cy="623610"/>
          </a:xfrm>
          <a:scene3d>
            <a:camera prst="orthographicFront"/>
            <a:lightRig rig="flat" dir="t"/>
          </a:scene3d>
        </p:grpSpPr>
        <p:sp>
          <p:nvSpPr>
            <p:cNvPr id="68" name="Rectângulo arredondado 67"/>
            <p:cNvSpPr/>
            <p:nvPr/>
          </p:nvSpPr>
          <p:spPr>
            <a:xfrm>
              <a:off x="0" y="0"/>
              <a:ext cx="8060433" cy="623610"/>
            </a:xfrm>
            <a:prstGeom prst="round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9" name="Rectângulo 68"/>
            <p:cNvSpPr/>
            <p:nvPr/>
          </p:nvSpPr>
          <p:spPr>
            <a:xfrm>
              <a:off x="30442" y="30442"/>
              <a:ext cx="7999548" cy="56272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lvl="0" algn="l" defTabSz="11557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PT" sz="1100" b="1" kern="12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         Parla MVNO</a:t>
              </a:r>
              <a:endParaRPr lang="pt-PT" sz="11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  <a:p>
              <a:pPr lvl="0" algn="l" defTabSz="11557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PT" sz="1100" b="1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pt-PT" sz="1100" b="1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           </a:t>
              </a:r>
              <a:r>
                <a:rPr lang="pt-PT" sz="1000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Operadora virtual de telefonia</a:t>
              </a:r>
              <a:br>
                <a:rPr lang="pt-PT" sz="1000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</a:br>
              <a:r>
                <a:rPr lang="pt-PT" sz="1000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             celular</a:t>
              </a:r>
              <a:endParaRPr lang="en-US" sz="1000" kern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70" name="Oval 69"/>
          <p:cNvSpPr/>
          <p:nvPr/>
        </p:nvSpPr>
        <p:spPr>
          <a:xfrm>
            <a:off x="204225" y="5396568"/>
            <a:ext cx="626400" cy="687600"/>
          </a:xfrm>
          <a:prstGeom prst="ellipse">
            <a:avLst/>
          </a:prstGeom>
          <a:blipFill rotWithShape="1">
            <a:blip r:embed="rId9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71" name="Grupo 70"/>
          <p:cNvGrpSpPr/>
          <p:nvPr/>
        </p:nvGrpSpPr>
        <p:grpSpPr>
          <a:xfrm>
            <a:off x="404664" y="6264034"/>
            <a:ext cx="2880320" cy="600315"/>
            <a:chOff x="0" y="0"/>
            <a:chExt cx="8060433" cy="623610"/>
          </a:xfrm>
          <a:scene3d>
            <a:camera prst="orthographicFront"/>
            <a:lightRig rig="flat" dir="t"/>
          </a:scene3d>
        </p:grpSpPr>
        <p:sp>
          <p:nvSpPr>
            <p:cNvPr id="72" name="Rectângulo arredondado 71"/>
            <p:cNvSpPr/>
            <p:nvPr/>
          </p:nvSpPr>
          <p:spPr>
            <a:xfrm>
              <a:off x="0" y="0"/>
              <a:ext cx="8060433" cy="623610"/>
            </a:xfrm>
            <a:prstGeom prst="round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3" name="Rectângulo 72"/>
            <p:cNvSpPr/>
            <p:nvPr/>
          </p:nvSpPr>
          <p:spPr>
            <a:xfrm>
              <a:off x="30442" y="30442"/>
              <a:ext cx="7999548" cy="56272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lvl="0" algn="l" defTabSz="11557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PT" sz="1100" b="1" kern="12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         Parla M2M</a:t>
              </a:r>
              <a:endParaRPr lang="pt-PT" sz="11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  <a:p>
              <a:pPr lvl="0" algn="l" defTabSz="11557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PT" sz="1100" b="1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pt-PT" sz="1100" b="1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           </a:t>
              </a:r>
              <a:r>
                <a:rPr lang="pt-PT" sz="1000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Gestão completa de chips</a:t>
              </a:r>
              <a:br>
                <a:rPr lang="pt-PT" sz="1000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</a:br>
              <a:r>
                <a:rPr lang="pt-PT" sz="1000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             3G/4G/GPRS de M2M</a:t>
              </a:r>
              <a:endParaRPr lang="en-US" sz="1000" kern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75" name="Oval 74"/>
          <p:cNvSpPr/>
          <p:nvPr/>
        </p:nvSpPr>
        <p:spPr>
          <a:xfrm>
            <a:off x="199836" y="6247880"/>
            <a:ext cx="708884" cy="641565"/>
          </a:xfrm>
          <a:prstGeom prst="ellipse">
            <a:avLst/>
          </a:prstGeom>
          <a:blipFill rotWithShape="1">
            <a:blip r:embed="rId10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6" name="CaixaDeTexto 75"/>
          <p:cNvSpPr txBox="1"/>
          <p:nvPr/>
        </p:nvSpPr>
        <p:spPr>
          <a:xfrm>
            <a:off x="3572263" y="1043608"/>
            <a:ext cx="3074124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Sistema 100% na web para gestão online de chips SIM e equipamentos</a:t>
            </a:r>
            <a:endParaRPr lang="en-US" sz="105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Conjunto de APIs para integração com aplicativos (CRM, ERP, E-commerce)</a:t>
            </a:r>
            <a:endParaRPr lang="en-US" sz="105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Garantia de receita para operadoras e clientes, eliminando fraude e desperdícios</a:t>
            </a:r>
            <a:endParaRPr lang="en-US" sz="105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77" name="Grupo 76"/>
          <p:cNvGrpSpPr/>
          <p:nvPr/>
        </p:nvGrpSpPr>
        <p:grpSpPr>
          <a:xfrm>
            <a:off x="3789040" y="2411760"/>
            <a:ext cx="2880320" cy="847762"/>
            <a:chOff x="0" y="0"/>
            <a:chExt cx="8060433" cy="623610"/>
          </a:xfrm>
          <a:scene3d>
            <a:camera prst="orthographicFront"/>
            <a:lightRig rig="flat" dir="t"/>
          </a:scene3d>
        </p:grpSpPr>
        <p:sp>
          <p:nvSpPr>
            <p:cNvPr id="78" name="Rectângulo arredondado 77"/>
            <p:cNvSpPr/>
            <p:nvPr/>
          </p:nvSpPr>
          <p:spPr>
            <a:xfrm>
              <a:off x="0" y="0"/>
              <a:ext cx="8060433" cy="623610"/>
            </a:xfrm>
            <a:prstGeom prst="round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9" name="Rectângulo 78"/>
            <p:cNvSpPr/>
            <p:nvPr/>
          </p:nvSpPr>
          <p:spPr>
            <a:xfrm>
              <a:off x="30442" y="30442"/>
              <a:ext cx="7999548" cy="56272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lvl="0" algn="l" defTabSz="11557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PT" sz="1100" b="1" kern="12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         </a:t>
              </a:r>
              <a:r>
                <a:rPr lang="pt-PT" sz="1100" b="1" kern="1200" dirty="0" err="1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Mercurius</a:t>
              </a:r>
              <a:endParaRPr lang="pt-PT" sz="11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  <a:p>
              <a:pPr lvl="0" algn="l" defTabSz="11557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PT" sz="1100" b="1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pt-PT" sz="1100" b="1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           </a:t>
              </a:r>
              <a:r>
                <a:rPr lang="pt-PT" sz="1000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Retaguarda operacional para </a:t>
              </a:r>
              <a:br>
                <a:rPr lang="pt-PT" sz="1000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</a:br>
              <a:r>
                <a:rPr lang="pt-PT" sz="1000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             provedores </a:t>
              </a:r>
              <a:r>
                <a:rPr lang="pt-PT" sz="1000" dirty="0" err="1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VoIP</a:t>
              </a:r>
              <a:r>
                <a:rPr lang="pt-PT" sz="1000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, </a:t>
              </a:r>
              <a:r>
                <a:rPr lang="pt-PT" sz="1000" dirty="0" err="1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MVNO’s</a:t>
              </a:r>
              <a:r>
                <a:rPr lang="pt-PT" sz="1000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,</a:t>
              </a:r>
              <a:br>
                <a:rPr lang="pt-PT" sz="1000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</a:br>
              <a:r>
                <a:rPr lang="pt-PT" sz="1000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             operadores de M2M</a:t>
              </a:r>
              <a:endParaRPr lang="en-US" sz="1000" kern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81" name="Oval 80"/>
          <p:cNvSpPr/>
          <p:nvPr/>
        </p:nvSpPr>
        <p:spPr>
          <a:xfrm>
            <a:off x="3465330" y="2453144"/>
            <a:ext cx="820320" cy="806378"/>
          </a:xfrm>
          <a:prstGeom prst="ellipse">
            <a:avLst/>
          </a:prstGeom>
          <a:blipFill rotWithShape="1">
            <a:blip r:embed="rId11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2" name="CaixaDeTexto 41"/>
          <p:cNvSpPr txBox="1"/>
          <p:nvPr/>
        </p:nvSpPr>
        <p:spPr>
          <a:xfrm>
            <a:off x="3647376" y="3419872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Sistema de Retaguarda Operacional</a:t>
            </a:r>
            <a:endParaRPr lang="pt-PT" sz="1200" b="1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3" name="Picture 4" descr="Mercurius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4079" y="3923928"/>
            <a:ext cx="2615569" cy="1773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CaixaDeTexto 43"/>
          <p:cNvSpPr txBox="1"/>
          <p:nvPr/>
        </p:nvSpPr>
        <p:spPr>
          <a:xfrm>
            <a:off x="3645024" y="5735161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Mercado Alvo</a:t>
            </a:r>
            <a:endParaRPr lang="pt-PT" sz="1200" b="1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5" name="CaixaDeTexto 44"/>
          <p:cNvSpPr txBox="1"/>
          <p:nvPr/>
        </p:nvSpPr>
        <p:spPr>
          <a:xfrm>
            <a:off x="3867563" y="6083151"/>
            <a:ext cx="2729789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t-BR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Provedores VoIP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t-BR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Provedores M2M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t-BR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MVNO’s</a:t>
            </a:r>
            <a:endParaRPr lang="pt-BR" sz="105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1" name="CaixaDeTexto 50"/>
          <p:cNvSpPr txBox="1"/>
          <p:nvPr/>
        </p:nvSpPr>
        <p:spPr>
          <a:xfrm>
            <a:off x="3645024" y="6743273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Vantagens</a:t>
            </a:r>
            <a:endParaRPr lang="pt-PT" sz="1200" b="1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2" name="CaixaDeTexto 51"/>
          <p:cNvSpPr txBox="1"/>
          <p:nvPr/>
        </p:nvSpPr>
        <p:spPr>
          <a:xfrm>
            <a:off x="3867563" y="7075437"/>
            <a:ext cx="272978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100% baseado na web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Modularizado e rico em APIs para interfaces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Multi-empresa e multi-revendas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Facilmente disponibilizado em White Label ou co-branding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Suporte a MVNO’s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E-Commerce</a:t>
            </a:r>
            <a:endParaRPr lang="pt-BR" sz="105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54397-6E46-4CF3-A7CB-90600ACC2BC6}" type="slidenum">
              <a:rPr lang="pt-PT" smtClean="0"/>
              <a:t>2</a:t>
            </a:fld>
            <a:endParaRPr lang="pt-PT"/>
          </a:p>
        </p:txBody>
      </p:sp>
      <p:sp>
        <p:nvSpPr>
          <p:cNvPr id="41" name="Rectângulo 40"/>
          <p:cNvSpPr/>
          <p:nvPr/>
        </p:nvSpPr>
        <p:spPr>
          <a:xfrm>
            <a:off x="2492896" y="179512"/>
            <a:ext cx="3168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800" b="1" dirty="0">
                <a:solidFill>
                  <a:schemeClr val="bg1"/>
                </a:solidFill>
              </a:rPr>
              <a:t>LeadingQuest </a:t>
            </a:r>
            <a:r>
              <a:rPr lang="pt-PT" sz="2800" b="1" dirty="0" smtClean="0">
                <a:solidFill>
                  <a:schemeClr val="bg1"/>
                </a:solidFill>
              </a:rPr>
              <a:t>LLC</a:t>
            </a:r>
            <a:endParaRPr lang="pt-PT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65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ângulo 38"/>
          <p:cNvSpPr/>
          <p:nvPr/>
        </p:nvSpPr>
        <p:spPr>
          <a:xfrm>
            <a:off x="0" y="8594608"/>
            <a:ext cx="6858000" cy="54939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0" name="Rectângulo 39"/>
          <p:cNvSpPr/>
          <p:nvPr/>
        </p:nvSpPr>
        <p:spPr>
          <a:xfrm>
            <a:off x="3634997" y="8684638"/>
            <a:ext cx="260231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1600" b="1" dirty="0">
                <a:solidFill>
                  <a:schemeClr val="bg1"/>
                </a:solidFill>
              </a:rPr>
              <a:t>LeadingQuest – USA &amp; </a:t>
            </a:r>
            <a:r>
              <a:rPr lang="pt-PT" sz="1600" b="1" dirty="0" err="1">
                <a:solidFill>
                  <a:schemeClr val="bg1"/>
                </a:solidFill>
              </a:rPr>
              <a:t>Brazil</a:t>
            </a:r>
            <a:endParaRPr lang="pt-PT" sz="1600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48" y="23935"/>
            <a:ext cx="1738312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6225" y="23935"/>
            <a:ext cx="4835674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90" y="104168"/>
            <a:ext cx="497518" cy="684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ângulo 4"/>
          <p:cNvSpPr/>
          <p:nvPr/>
        </p:nvSpPr>
        <p:spPr>
          <a:xfrm>
            <a:off x="116632" y="828440"/>
            <a:ext cx="6624736" cy="770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32" y="899592"/>
            <a:ext cx="2808311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ângulo 5"/>
          <p:cNvSpPr/>
          <p:nvPr/>
        </p:nvSpPr>
        <p:spPr>
          <a:xfrm>
            <a:off x="404664" y="971600"/>
            <a:ext cx="24847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 smtClean="0">
                <a:solidFill>
                  <a:schemeClr val="bg1"/>
                </a:solidFill>
              </a:rPr>
              <a:t>Vantagens Competitivas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66" name="CaixaDeTexto 65"/>
          <p:cNvSpPr txBox="1"/>
          <p:nvPr/>
        </p:nvSpPr>
        <p:spPr>
          <a:xfrm>
            <a:off x="164104" y="6359530"/>
            <a:ext cx="3276000" cy="1869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pt-PT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Conectividade dedicada com as maiores operadoras: </a:t>
            </a:r>
            <a:r>
              <a:rPr lang="pt-PT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Telefonica</a:t>
            </a:r>
            <a:r>
              <a:rPr lang="pt-PT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/Vivo, Claro, OI e TIM</a:t>
            </a:r>
            <a:endParaRPr lang="en-US" sz="105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pt-BR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Mais de 200 mil dispositivos M2M em plena operação, em todo o país, servindo a milhares de pequenas e médias empresas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pt-BR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Conexões VPN com mediadoras de meios de pagamento e redes corporativas</a:t>
            </a:r>
            <a:endParaRPr lang="en-US" sz="105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pt-BR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Terabytes de dados gerenciados mensalmente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pt-BR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Mais de 100 milhões de acessos por mês</a:t>
            </a:r>
            <a:endParaRPr lang="en-US" sz="105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1" name="CaixaDeTexto 50"/>
          <p:cNvSpPr txBox="1"/>
          <p:nvPr/>
        </p:nvSpPr>
        <p:spPr>
          <a:xfrm>
            <a:off x="3933056" y="5220072"/>
            <a:ext cx="2088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EUA</a:t>
            </a:r>
            <a:endParaRPr lang="pt-PT" sz="1200" b="1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2" name="CaixaDeTexto 51"/>
          <p:cNvSpPr txBox="1"/>
          <p:nvPr/>
        </p:nvSpPr>
        <p:spPr>
          <a:xfrm>
            <a:off x="3849828" y="5508104"/>
            <a:ext cx="2729789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LeadingQuest LLC</a:t>
            </a:r>
            <a:r>
              <a:rPr lang="pt-BR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pt-BR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pt-BR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11220 Elm Lane, Suite 200</a:t>
            </a:r>
            <a:br>
              <a:rPr lang="pt-BR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pt-BR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Charlotte, NC 28277</a:t>
            </a:r>
            <a:br>
              <a:rPr lang="pt-BR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/>
              </a:rPr>
              <a:t> : 1-</a:t>
            </a:r>
            <a:r>
              <a:rPr lang="en-US" sz="1050" dirty="0" smtClean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/>
              </a:rPr>
              <a:t>571-2439970</a:t>
            </a:r>
            <a:endParaRPr lang="en-US" sz="1050" dirty="0" smtClean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/>
              <a:buChar char="*"/>
              <a:defRPr/>
            </a:pPr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/>
              </a:rPr>
              <a:t> : </a:t>
            </a:r>
            <a:r>
              <a:rPr lang="en-US" sz="1050" dirty="0" smtClean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7"/>
              </a:rPr>
              <a:t>sales@leadingquest.com</a:t>
            </a:r>
            <a:endParaRPr lang="en-US" sz="1050" dirty="0" smtClean="0">
              <a:solidFill>
                <a:schemeClr val="dk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defRPr/>
            </a:pPr>
            <a:r>
              <a:rPr lang="en-US" sz="1050" dirty="0" smtClean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/>
              </a:rPr>
              <a:t> :  </a:t>
            </a:r>
            <a:r>
              <a:rPr lang="en-US" sz="1050" dirty="0" smtClean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8"/>
              </a:rPr>
              <a:t>www.leadingquest.com</a:t>
            </a:r>
            <a:endParaRPr lang="en-US" sz="105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54397-6E46-4CF3-A7CB-90600ACC2BC6}" type="slidenum">
              <a:rPr lang="pt-PT" smtClean="0"/>
              <a:t>3</a:t>
            </a:fld>
            <a:endParaRPr lang="pt-PT"/>
          </a:p>
        </p:txBody>
      </p:sp>
      <p:pic>
        <p:nvPicPr>
          <p:cNvPr id="41" name="Picture 2" descr="C:\Users\Ramesh\Downloads\Depositphotos_2150168_XS.jpg"/>
          <p:cNvPicPr>
            <a:picLocks noChangeAspect="1" noChangeArrowheads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bright="20000" contrast="-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160043" y="2051720"/>
            <a:ext cx="3268957" cy="180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8" name="Grupo 47"/>
          <p:cNvGrpSpPr/>
          <p:nvPr/>
        </p:nvGrpSpPr>
        <p:grpSpPr>
          <a:xfrm>
            <a:off x="160043" y="1547664"/>
            <a:ext cx="3127599" cy="412404"/>
            <a:chOff x="0" y="0"/>
            <a:chExt cx="8060432" cy="623610"/>
          </a:xfrm>
          <a:scene3d>
            <a:camera prst="orthographicFront"/>
            <a:lightRig rig="flat" dir="t"/>
          </a:scene3d>
        </p:grpSpPr>
        <p:sp>
          <p:nvSpPr>
            <p:cNvPr id="53" name="Rectângulo arredondado 52"/>
            <p:cNvSpPr/>
            <p:nvPr/>
          </p:nvSpPr>
          <p:spPr>
            <a:xfrm>
              <a:off x="0" y="0"/>
              <a:ext cx="8060432" cy="623610"/>
            </a:xfrm>
            <a:prstGeom prst="round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4" name="Rectângulo 53"/>
            <p:cNvSpPr/>
            <p:nvPr/>
          </p:nvSpPr>
          <p:spPr>
            <a:xfrm>
              <a:off x="30442" y="30442"/>
              <a:ext cx="7999548" cy="56272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lvl="0" algn="ctr" defTabSz="11557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PT" sz="1100" b="1" kern="12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Operação Global</a:t>
              </a:r>
              <a:endParaRPr lang="en-US" sz="11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55" name="CaixaDeTexto 54"/>
          <p:cNvSpPr txBox="1"/>
          <p:nvPr/>
        </p:nvSpPr>
        <p:spPr>
          <a:xfrm>
            <a:off x="138852" y="3491880"/>
            <a:ext cx="3362156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pt-PT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Plataforma na “nuvem”. Não necessita equipamentos</a:t>
            </a:r>
            <a:r>
              <a:rPr lang="pt-PT" sz="10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PT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 infraestrutura no cliente</a:t>
            </a:r>
            <a:endParaRPr lang="en-US" sz="105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pt-BR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Gestão via portal na web, altamente customizável e fácil de se integrar por meio de APIs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pt-BR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Suporte a todas as operadoras em qualquer lugar do mundo – Túneis L2TP, GRE, IPSec</a:t>
            </a:r>
            <a:endParaRPr lang="en-US" sz="105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pt-BR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Engenheiros altamente qualificados em centros de excelência nos EUA, Inglaterra, Índia, China e Brasil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Suporte</a:t>
            </a: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Técnico</a:t>
            </a: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24x7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Mais</a:t>
            </a: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20 </a:t>
            </a:r>
            <a:r>
              <a:rPr lang="en-US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anos</a:t>
            </a: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</a:t>
            </a:r>
            <a:r>
              <a:rPr lang="en-US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experiência</a:t>
            </a: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nos</a:t>
            </a: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mercados</a:t>
            </a: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americano</a:t>
            </a: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 </a:t>
            </a:r>
            <a:r>
              <a:rPr lang="en-US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brasileiro</a:t>
            </a: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</a:t>
            </a: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telecomunicações</a:t>
            </a:r>
            <a:endParaRPr lang="en-US" sz="105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6" name="CaixaDeTexto 55"/>
          <p:cNvSpPr txBox="1"/>
          <p:nvPr/>
        </p:nvSpPr>
        <p:spPr>
          <a:xfrm>
            <a:off x="428537" y="6002359"/>
            <a:ext cx="2590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/>
              <a:t>Forte presença no Brasil</a:t>
            </a:r>
            <a:endParaRPr lang="pt-PT" b="1" dirty="0"/>
          </a:p>
        </p:txBody>
      </p:sp>
      <p:grpSp>
        <p:nvGrpSpPr>
          <p:cNvPr id="59" name="Grupo 58"/>
          <p:cNvGrpSpPr/>
          <p:nvPr/>
        </p:nvGrpSpPr>
        <p:grpSpPr>
          <a:xfrm>
            <a:off x="3552440" y="899592"/>
            <a:ext cx="3127599" cy="412404"/>
            <a:chOff x="0" y="0"/>
            <a:chExt cx="8060432" cy="623610"/>
          </a:xfrm>
          <a:scene3d>
            <a:camera prst="orthographicFront"/>
            <a:lightRig rig="flat" dir="t"/>
          </a:scene3d>
        </p:grpSpPr>
        <p:sp>
          <p:nvSpPr>
            <p:cNvPr id="60" name="Rectângulo arredondado 59"/>
            <p:cNvSpPr/>
            <p:nvPr/>
          </p:nvSpPr>
          <p:spPr>
            <a:xfrm>
              <a:off x="0" y="0"/>
              <a:ext cx="8060432" cy="623610"/>
            </a:xfrm>
            <a:prstGeom prst="round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3" name="Rectângulo 62"/>
            <p:cNvSpPr/>
            <p:nvPr/>
          </p:nvSpPr>
          <p:spPr>
            <a:xfrm>
              <a:off x="30442" y="30442"/>
              <a:ext cx="7999548" cy="56272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lvl="0" algn="ctr" defTabSz="11557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PT" sz="1100" b="1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Infraestrutura</a:t>
              </a:r>
              <a:endParaRPr lang="en-US" sz="11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3" name="Chamada com seta para baixo 2"/>
          <p:cNvSpPr/>
          <p:nvPr/>
        </p:nvSpPr>
        <p:spPr>
          <a:xfrm>
            <a:off x="3599523" y="1403648"/>
            <a:ext cx="1341645" cy="1025960"/>
          </a:xfrm>
          <a:prstGeom prst="downArrowCallout">
            <a:avLst/>
          </a:prstGeom>
          <a:solidFill>
            <a:schemeClr val="accent1">
              <a:alpha val="5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sz="11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Operando nos maiores Data Centers, suportando….</a:t>
            </a:r>
            <a:endParaRPr lang="en-US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Seta curvada à direita 6"/>
          <p:cNvSpPr/>
          <p:nvPr/>
        </p:nvSpPr>
        <p:spPr>
          <a:xfrm>
            <a:off x="3748089" y="2555776"/>
            <a:ext cx="252974" cy="28803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tx1"/>
              </a:solidFill>
            </a:endParaRPr>
          </a:p>
        </p:txBody>
      </p:sp>
      <p:sp>
        <p:nvSpPr>
          <p:cNvPr id="80" name="CaixaDeTexto 79"/>
          <p:cNvSpPr txBox="1"/>
          <p:nvPr/>
        </p:nvSpPr>
        <p:spPr>
          <a:xfrm>
            <a:off x="3966257" y="2410743"/>
            <a:ext cx="277511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 mil metros quadrados de instalações, com cinco ambientes com capacidade de 40.000 servidores</a:t>
            </a:r>
            <a:endParaRPr lang="pt-BR" sz="105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2" name="Seta curvada à direita 81"/>
          <p:cNvSpPr/>
          <p:nvPr/>
        </p:nvSpPr>
        <p:spPr>
          <a:xfrm>
            <a:off x="3717032" y="3203848"/>
            <a:ext cx="252974" cy="28803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tx1"/>
              </a:solidFill>
            </a:endParaRPr>
          </a:p>
        </p:txBody>
      </p:sp>
      <p:sp>
        <p:nvSpPr>
          <p:cNvPr id="83" name="CaixaDeTexto 82"/>
          <p:cNvSpPr txBox="1"/>
          <p:nvPr/>
        </p:nvSpPr>
        <p:spPr>
          <a:xfrm>
            <a:off x="4005064" y="2987824"/>
            <a:ext cx="26953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Mais de 30 Gigabytes de conectividade  e acesso redundante para a Internet, suportando milhares de Terabytes de tráfego mensal</a:t>
            </a:r>
            <a:endParaRPr lang="pt-BR" sz="105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4" name="Seta curvada à direita 83"/>
          <p:cNvSpPr/>
          <p:nvPr/>
        </p:nvSpPr>
        <p:spPr>
          <a:xfrm>
            <a:off x="3718166" y="3851920"/>
            <a:ext cx="252974" cy="28803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tx1"/>
              </a:solidFill>
            </a:endParaRPr>
          </a:p>
        </p:txBody>
      </p:sp>
      <p:sp>
        <p:nvSpPr>
          <p:cNvPr id="85" name="CaixaDeTexto 84"/>
          <p:cNvSpPr txBox="1"/>
          <p:nvPr/>
        </p:nvSpPr>
        <p:spPr>
          <a:xfrm>
            <a:off x="4006198" y="3707904"/>
            <a:ext cx="269421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Geradores, no-breaks e redundância elétrica para acesso 24x7, em ambiente seguro, controlado e climatizado</a:t>
            </a:r>
            <a:endParaRPr lang="pt-BR" sz="105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6" name="Seta curvada à direita 85"/>
          <p:cNvSpPr/>
          <p:nvPr/>
        </p:nvSpPr>
        <p:spPr>
          <a:xfrm>
            <a:off x="3718166" y="4484178"/>
            <a:ext cx="252974" cy="28803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tx1"/>
              </a:solidFill>
            </a:endParaRPr>
          </a:p>
        </p:txBody>
      </p:sp>
      <p:sp>
        <p:nvSpPr>
          <p:cNvPr id="87" name="CaixaDeTexto 86"/>
          <p:cNvSpPr txBox="1"/>
          <p:nvPr/>
        </p:nvSpPr>
        <p:spPr>
          <a:xfrm>
            <a:off x="4006198" y="4411153"/>
            <a:ext cx="269421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Dois Data Centers em operação para missão crítica e alta disponibilidade</a:t>
            </a:r>
            <a:endParaRPr lang="pt-BR" sz="105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88" name="Picture 19" descr="I:\Ramesh\Sify\Learning Design Certification Program\Images\Deposit Photos\Depositphotos_2009309_XS.jpg"/>
          <p:cNvPicPr>
            <a:picLocks noChangeAspect="1" noChangeArrowheads="1"/>
          </p:cNvPicPr>
          <p:nvPr/>
        </p:nvPicPr>
        <p:blipFill>
          <a:blip r:embed="rId11"/>
          <a:srcRect b="39394"/>
          <a:stretch>
            <a:fillRect/>
          </a:stretch>
        </p:blipFill>
        <p:spPr bwMode="auto">
          <a:xfrm>
            <a:off x="5025963" y="1403648"/>
            <a:ext cx="1602445" cy="794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942555" y="4860032"/>
            <a:ext cx="2808311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5" name="Rectângulo 94"/>
          <p:cNvSpPr/>
          <p:nvPr/>
        </p:nvSpPr>
        <p:spPr>
          <a:xfrm>
            <a:off x="4425378" y="4860032"/>
            <a:ext cx="18592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PT" b="1" dirty="0" smtClean="0">
                <a:solidFill>
                  <a:schemeClr val="bg1"/>
                </a:solidFill>
              </a:rPr>
              <a:t>Entre em </a:t>
            </a:r>
            <a:r>
              <a:rPr lang="pt-PT" b="1" dirty="0" err="1" smtClean="0">
                <a:solidFill>
                  <a:schemeClr val="bg1"/>
                </a:solidFill>
              </a:rPr>
              <a:t>Contato</a:t>
            </a:r>
            <a:endParaRPr lang="pt-PT" b="1" dirty="0">
              <a:solidFill>
                <a:schemeClr val="bg1"/>
              </a:solidFill>
            </a:endParaRPr>
          </a:p>
        </p:txBody>
      </p:sp>
      <p:pic>
        <p:nvPicPr>
          <p:cNvPr id="97" name="Picture 11" descr="I:\Ramesh\Sify\Learning Design Certification Program\Images\Deposit Photos\Depositphotos_2872973_XS.jpg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5827185" y="5335676"/>
            <a:ext cx="873232" cy="65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>
              <a:rot lat="0" lon="0" rev="0"/>
            </a:camera>
            <a:lightRig rig="threePt" dir="t"/>
          </a:scene3d>
        </p:spPr>
      </p:pic>
      <p:sp>
        <p:nvSpPr>
          <p:cNvPr id="99" name="CaixaDeTexto 98"/>
          <p:cNvSpPr txBox="1"/>
          <p:nvPr/>
        </p:nvSpPr>
        <p:spPr>
          <a:xfrm>
            <a:off x="3966256" y="6599257"/>
            <a:ext cx="2088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Brasil</a:t>
            </a:r>
            <a:endParaRPr lang="pt-PT" sz="1200" b="1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0" name="CaixaDeTexto 99"/>
          <p:cNvSpPr txBox="1"/>
          <p:nvPr/>
        </p:nvSpPr>
        <p:spPr>
          <a:xfrm>
            <a:off x="3861048" y="6876980"/>
            <a:ext cx="2729789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Parlacom Telecomunicações e Informática LTDA </a:t>
            </a:r>
            <a:r>
              <a:rPr lang="pt-BR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pt-BR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pt-BR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São Paulo : 11.3020-0909</a:t>
            </a:r>
            <a:br>
              <a:rPr lang="pt-BR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pt-BR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Rio de Janeiro : 21. 3717-0909</a:t>
            </a:r>
            <a:br>
              <a:rPr lang="pt-BR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pt-BR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Recife : 81.3717-0909</a:t>
            </a:r>
            <a:endParaRPr lang="en-US" sz="1050" dirty="0" smtClean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/>
              <a:buChar char="*"/>
              <a:defRPr/>
            </a:pPr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/>
              </a:rPr>
              <a:t> : </a:t>
            </a:r>
            <a:r>
              <a:rPr lang="en-US" sz="1050" dirty="0" smtClean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13"/>
              </a:rPr>
              <a:t>sales@parlacom.net</a:t>
            </a:r>
            <a:endParaRPr lang="en-US" sz="1050" dirty="0" smtClean="0">
              <a:solidFill>
                <a:schemeClr val="dk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buFont typeface="Wingdings"/>
              <a:buChar char="8"/>
              <a:defRPr/>
            </a:pPr>
            <a:r>
              <a:rPr lang="en-US" sz="1050" dirty="0" smtClean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/>
              </a:rPr>
              <a:t> :  </a:t>
            </a:r>
            <a:r>
              <a:rPr lang="en-US" sz="1050" dirty="0" smtClean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14"/>
              </a:rPr>
              <a:t>www.parlacom.net.br</a:t>
            </a:r>
            <a:endParaRPr lang="en-US" sz="1050" dirty="0" smtClean="0">
              <a:solidFill>
                <a:schemeClr val="dk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01" name="Picture 2" descr="http://www.parlacom.net/images/parlacom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5827185" y="7769793"/>
            <a:ext cx="861121" cy="474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Rectângulo 37"/>
          <p:cNvSpPr/>
          <p:nvPr/>
        </p:nvSpPr>
        <p:spPr>
          <a:xfrm>
            <a:off x="2492896" y="179512"/>
            <a:ext cx="3168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800" b="1" dirty="0">
                <a:solidFill>
                  <a:schemeClr val="bg1"/>
                </a:solidFill>
              </a:rPr>
              <a:t>LeadingQuest </a:t>
            </a:r>
            <a:r>
              <a:rPr lang="pt-PT" sz="2800" b="1" dirty="0" smtClean="0">
                <a:solidFill>
                  <a:schemeClr val="bg1"/>
                </a:solidFill>
              </a:rPr>
              <a:t>LLC</a:t>
            </a:r>
            <a:endParaRPr lang="pt-PT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53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703</Words>
  <Application>Microsoft Office PowerPoint</Application>
  <PresentationFormat>Apresentação no Ecrã (4:3)</PresentationFormat>
  <Paragraphs>116</Paragraphs>
  <Slides>3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4" baseType="lpstr"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Computador</dc:creator>
  <cp:lastModifiedBy>Computador</cp:lastModifiedBy>
  <cp:revision>30</cp:revision>
  <dcterms:created xsi:type="dcterms:W3CDTF">2014-10-19T22:23:24Z</dcterms:created>
  <dcterms:modified xsi:type="dcterms:W3CDTF">2014-10-26T16:32:37Z</dcterms:modified>
</cp:coreProperties>
</file>